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comments/modernComment_10D_BC45947E.xml" ContentType="application/vnd.ms-powerpoint.comments+xml"/>
  <Override PartName="/ppt/comments/modernComment_10F_6B160AB0.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56" r:id="rId5"/>
    <p:sldId id="268" r:id="rId6"/>
    <p:sldId id="267" r:id="rId7"/>
    <p:sldId id="258" r:id="rId8"/>
    <p:sldId id="277" r:id="rId9"/>
    <p:sldId id="257" r:id="rId10"/>
    <p:sldId id="260" r:id="rId11"/>
    <p:sldId id="261" r:id="rId12"/>
    <p:sldId id="259" r:id="rId13"/>
    <p:sldId id="262" r:id="rId14"/>
    <p:sldId id="269" r:id="rId15"/>
    <p:sldId id="274" r:id="rId16"/>
    <p:sldId id="275" r:id="rId17"/>
    <p:sldId id="270" r:id="rId18"/>
    <p:sldId id="271" r:id="rId19"/>
    <p:sldId id="276" r:id="rId20"/>
    <p:sldId id="272" r:id="rId21"/>
    <p:sldId id="278" r:id="rId22"/>
    <p:sldId id="263" r:id="rId23"/>
    <p:sldId id="264" r:id="rId24"/>
    <p:sldId id="265"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CF7DF1-2930-34ED-8803-80C71F90C3A1}" name="Caleb Andrew Callahan" initials="CC" userId="S::ccalla04@syr.edu::372e95a8-eb15-4b93-92d8-3ed537d35235" providerId="AD"/>
  <p188:author id="{8A913EFD-D752-5488-CDB9-2ACC157AF72F}" name="Chris Bitwinski" initials="CB" userId="S::cmbitwin@syr.edu::c6e81214-22bc-4a11-a327-b954e406a3e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7CD59-2D29-8A45-9037-B907E809E1DD}" v="717" dt="2024-12-10T15:17:37.189"/>
    <p1510:client id="{40E76C12-D620-AD4A-3800-10BC0842D8F0}" v="1" dt="2024-12-11T19:46:11.783"/>
    <p1510:client id="{9F7B8249-C9BD-38D2-9073-65B9387CE74D}" v="79" dt="2024-12-10T14:48:27.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https://sumailsyr-my.sharepoint.com/personal/ndwinklo_syr_edu/Documents/ACC452%20Final%20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sumailsyr-my.sharepoint.com/personal/ndwinklo_syr_edu/Documents/ACC452%20Final%20Projec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sumailsyr-my.sharepoint.com/personal/ndwinklo_syr_edu/Documents/ACC452%20Final%20Projec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Skier Visits &amp; Price by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'https://sumailsyr-my.sharepoint.com/personal/ndwinklo_syr_edu/Documents/[ACC452 Final Project.xlsx]Sheet2'!B1</c:f>
              <c:strCache>
                <c:ptCount val="1"/>
                <c:pt idx="0">
                  <c:v>Total Skier Visits</c:v>
                </c:pt>
              </c:strCache>
            </c:strRef>
          </c:tx>
          <c:spPr>
            <a:solidFill>
              <a:schemeClr val="accent1"/>
            </a:solidFill>
            <a:ln>
              <a:noFill/>
            </a:ln>
            <a:effectLst/>
          </c:spPr>
          <c:invertIfNegative val="0"/>
          <c:cat>
            <c:numRef>
              <c:f>'https://sumailsyr-my.sharepoint.com/personal/ndwinklo_syr_edu/Documents/[ACC452 Final Project.xlsx]Sheet2'!$A$2:$A$13</c:f>
              <c:numCache>
                <c:formatCode>General</c:formatCode>
                <c:ptCount val="12"/>
                <c:pt idx="0">
                  <c:v>2013</c:v>
                </c:pt>
                <c:pt idx="1">
                  <c:v>2014</c:v>
                </c:pt>
                <c:pt idx="2">
                  <c:v>2015</c:v>
                </c:pt>
                <c:pt idx="3">
                  <c:v>2016</c:v>
                </c:pt>
                <c:pt idx="4">
                  <c:v>2017</c:v>
                </c:pt>
                <c:pt idx="5">
                  <c:v>2018</c:v>
                </c:pt>
                <c:pt idx="6">
                  <c:v>2019</c:v>
                </c:pt>
                <c:pt idx="7">
                  <c:v>2020</c:v>
                </c:pt>
                <c:pt idx="8">
                  <c:v>2021</c:v>
                </c:pt>
                <c:pt idx="9">
                  <c:v>2022</c:v>
                </c:pt>
                <c:pt idx="10">
                  <c:v>2023</c:v>
                </c:pt>
                <c:pt idx="11">
                  <c:v>2024</c:v>
                </c:pt>
              </c:numCache>
            </c:numRef>
          </c:cat>
          <c:val>
            <c:numRef>
              <c:f>'https://sumailsyr-my.sharepoint.com/personal/ndwinklo_syr_edu/Documents/[ACC452 Final Project.xlsx]Sheet2'!$B$2:$B$13</c:f>
              <c:numCache>
                <c:formatCode>General</c:formatCode>
                <c:ptCount val="12"/>
                <c:pt idx="0">
                  <c:v>6977</c:v>
                </c:pt>
                <c:pt idx="1">
                  <c:v>7688</c:v>
                </c:pt>
                <c:pt idx="2">
                  <c:v>8466</c:v>
                </c:pt>
                <c:pt idx="3">
                  <c:v>10032</c:v>
                </c:pt>
                <c:pt idx="4">
                  <c:v>12047</c:v>
                </c:pt>
                <c:pt idx="5">
                  <c:v>12345</c:v>
                </c:pt>
                <c:pt idx="6">
                  <c:v>14998</c:v>
                </c:pt>
                <c:pt idx="7">
                  <c:v>13483</c:v>
                </c:pt>
                <c:pt idx="8">
                  <c:v>14852</c:v>
                </c:pt>
                <c:pt idx="9">
                  <c:v>17298</c:v>
                </c:pt>
                <c:pt idx="10">
                  <c:v>19410</c:v>
                </c:pt>
                <c:pt idx="11">
                  <c:v>17564</c:v>
                </c:pt>
              </c:numCache>
            </c:numRef>
          </c:val>
          <c:extLst>
            <c:ext xmlns:c16="http://schemas.microsoft.com/office/drawing/2014/chart" uri="{C3380CC4-5D6E-409C-BE32-E72D297353CC}">
              <c16:uniqueId val="{00000000-E5A8-477F-85F7-1E68EE35F1B0}"/>
            </c:ext>
          </c:extLst>
        </c:ser>
        <c:dLbls>
          <c:showLegendKey val="0"/>
          <c:showVal val="0"/>
          <c:showCatName val="0"/>
          <c:showSerName val="0"/>
          <c:showPercent val="0"/>
          <c:showBubbleSize val="0"/>
        </c:dLbls>
        <c:gapWidth val="140"/>
        <c:overlap val="-27"/>
        <c:axId val="883666439"/>
        <c:axId val="883648007"/>
      </c:barChart>
      <c:lineChart>
        <c:grouping val="standard"/>
        <c:varyColors val="0"/>
        <c:ser>
          <c:idx val="1"/>
          <c:order val="1"/>
          <c:tx>
            <c:strRef>
              <c:f>'https://sumailsyr-my.sharepoint.com/personal/ndwinklo_syr_edu/Documents/[ACC452 Final Project.xlsx]Sheet2'!C1</c:f>
              <c:strCache>
                <c:ptCount val="1"/>
                <c:pt idx="0">
                  <c:v>Effective Ticket Price</c:v>
                </c:pt>
              </c:strCache>
            </c:strRef>
          </c:tx>
          <c:spPr>
            <a:ln w="28575" cap="rnd">
              <a:solidFill>
                <a:schemeClr val="accent2"/>
              </a:solidFill>
              <a:round/>
            </a:ln>
            <a:effectLst/>
          </c:spPr>
          <c:marker>
            <c:symbol val="none"/>
          </c:marker>
          <c:cat>
            <c:numRef>
              <c:f>'https://sumailsyr-my.sharepoint.com/personal/ndwinklo_syr_edu/Documents/[ACC452 Final Project.xlsx]Sheet2'!$A$2:$A$13</c:f>
              <c:numCache>
                <c:formatCode>General</c:formatCode>
                <c:ptCount val="12"/>
                <c:pt idx="0">
                  <c:v>2013</c:v>
                </c:pt>
                <c:pt idx="1">
                  <c:v>2014</c:v>
                </c:pt>
                <c:pt idx="2">
                  <c:v>2015</c:v>
                </c:pt>
                <c:pt idx="3">
                  <c:v>2016</c:v>
                </c:pt>
                <c:pt idx="4">
                  <c:v>2017</c:v>
                </c:pt>
                <c:pt idx="5">
                  <c:v>2018</c:v>
                </c:pt>
                <c:pt idx="6">
                  <c:v>2019</c:v>
                </c:pt>
                <c:pt idx="7">
                  <c:v>2020</c:v>
                </c:pt>
                <c:pt idx="8">
                  <c:v>2021</c:v>
                </c:pt>
                <c:pt idx="9">
                  <c:v>2022</c:v>
                </c:pt>
                <c:pt idx="10">
                  <c:v>2023</c:v>
                </c:pt>
                <c:pt idx="11">
                  <c:v>2024</c:v>
                </c:pt>
              </c:numCache>
            </c:numRef>
          </c:cat>
          <c:val>
            <c:numRef>
              <c:f>'https://sumailsyr-my.sharepoint.com/personal/ndwinklo_syr_edu/Documents/[ACC452 Final Project.xlsx]Sheet2'!$C$2:$C$13</c:f>
              <c:numCache>
                <c:formatCode>_("$"* #,##0_);_("$"* \(#,##0\);_("$"* "-"??_);_(@_)</c:formatCode>
                <c:ptCount val="12"/>
                <c:pt idx="0">
                  <c:v>56.02</c:v>
                </c:pt>
                <c:pt idx="1">
                  <c:v>58.18</c:v>
                </c:pt>
                <c:pt idx="2">
                  <c:v>63.37</c:v>
                </c:pt>
                <c:pt idx="3">
                  <c:v>65.59</c:v>
                </c:pt>
                <c:pt idx="4">
                  <c:v>67.930000000000007</c:v>
                </c:pt>
                <c:pt idx="5">
                  <c:v>71.31</c:v>
                </c:pt>
                <c:pt idx="6">
                  <c:v>68.89</c:v>
                </c:pt>
                <c:pt idx="7">
                  <c:v>67.72</c:v>
                </c:pt>
                <c:pt idx="8">
                  <c:v>72.489999999999995</c:v>
                </c:pt>
                <c:pt idx="9">
                  <c:v>75.739999999999995</c:v>
                </c:pt>
                <c:pt idx="10">
                  <c:v>73.2</c:v>
                </c:pt>
                <c:pt idx="11">
                  <c:v>82.14</c:v>
                </c:pt>
              </c:numCache>
            </c:numRef>
          </c:val>
          <c:smooth val="0"/>
          <c:extLst>
            <c:ext xmlns:c16="http://schemas.microsoft.com/office/drawing/2014/chart" uri="{C3380CC4-5D6E-409C-BE32-E72D297353CC}">
              <c16:uniqueId val="{00000001-E5A8-477F-85F7-1E68EE35F1B0}"/>
            </c:ext>
          </c:extLst>
        </c:ser>
        <c:dLbls>
          <c:showLegendKey val="0"/>
          <c:showVal val="0"/>
          <c:showCatName val="0"/>
          <c:showSerName val="0"/>
          <c:showPercent val="0"/>
          <c:showBubbleSize val="0"/>
        </c:dLbls>
        <c:marker val="1"/>
        <c:smooth val="0"/>
        <c:axId val="1490634759"/>
        <c:axId val="1490632711"/>
      </c:lineChart>
      <c:catAx>
        <c:axId val="8836664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3648007"/>
        <c:crosses val="autoZero"/>
        <c:auto val="1"/>
        <c:lblAlgn val="ctr"/>
        <c:lblOffset val="100"/>
        <c:noMultiLvlLbl val="0"/>
      </c:catAx>
      <c:valAx>
        <c:axId val="8836480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Skier Visits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3666439"/>
        <c:crosses val="autoZero"/>
        <c:crossBetween val="between"/>
        <c:dispUnits>
          <c:builtInUnit val="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490632711"/>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Effective Ticket Price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0634759"/>
        <c:crosses val="max"/>
        <c:crossBetween val="between"/>
      </c:valAx>
      <c:catAx>
        <c:axId val="1490634759"/>
        <c:scaling>
          <c:orientation val="minMax"/>
        </c:scaling>
        <c:delete val="1"/>
        <c:axPos val="b"/>
        <c:numFmt formatCode="General" sourceLinked="1"/>
        <c:majorTickMark val="out"/>
        <c:minorTickMark val="none"/>
        <c:tickLblPos val="nextTo"/>
        <c:crossAx val="149063271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Skier's and Price Correlation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'https://sumailsyr-my.sharepoint.com/personal/ndwinklo_syr_edu/Documents/[ACC452 Final Project.xlsx]Sheet2'!$B$2:$B$13</c:f>
              <c:numCache>
                <c:formatCode>General</c:formatCode>
                <c:ptCount val="12"/>
                <c:pt idx="0">
                  <c:v>6977</c:v>
                </c:pt>
                <c:pt idx="1">
                  <c:v>7688</c:v>
                </c:pt>
                <c:pt idx="2">
                  <c:v>8466</c:v>
                </c:pt>
                <c:pt idx="3">
                  <c:v>10032</c:v>
                </c:pt>
                <c:pt idx="4">
                  <c:v>12047</c:v>
                </c:pt>
                <c:pt idx="5">
                  <c:v>12345</c:v>
                </c:pt>
                <c:pt idx="6">
                  <c:v>14998</c:v>
                </c:pt>
                <c:pt idx="7">
                  <c:v>13483</c:v>
                </c:pt>
                <c:pt idx="8">
                  <c:v>14852</c:v>
                </c:pt>
                <c:pt idx="9">
                  <c:v>17298</c:v>
                </c:pt>
                <c:pt idx="10">
                  <c:v>19410</c:v>
                </c:pt>
                <c:pt idx="11">
                  <c:v>17564</c:v>
                </c:pt>
              </c:numCache>
            </c:numRef>
          </c:xVal>
          <c:yVal>
            <c:numRef>
              <c:f>'https://sumailsyr-my.sharepoint.com/personal/ndwinklo_syr_edu/Documents/[ACC452 Final Project.xlsx]Sheet2'!$C$2:$C$13</c:f>
              <c:numCache>
                <c:formatCode>_("$"* #,##0_);_("$"* \(#,##0\);_("$"* "-"??_);_(@_)</c:formatCode>
                <c:ptCount val="12"/>
                <c:pt idx="0">
                  <c:v>56.02</c:v>
                </c:pt>
                <c:pt idx="1">
                  <c:v>58.18</c:v>
                </c:pt>
                <c:pt idx="2">
                  <c:v>63.37</c:v>
                </c:pt>
                <c:pt idx="3">
                  <c:v>65.59</c:v>
                </c:pt>
                <c:pt idx="4">
                  <c:v>67.930000000000007</c:v>
                </c:pt>
                <c:pt idx="5">
                  <c:v>71.31</c:v>
                </c:pt>
                <c:pt idx="6">
                  <c:v>68.89</c:v>
                </c:pt>
                <c:pt idx="7">
                  <c:v>67.72</c:v>
                </c:pt>
                <c:pt idx="8">
                  <c:v>72.489999999999995</c:v>
                </c:pt>
                <c:pt idx="9">
                  <c:v>75.739999999999995</c:v>
                </c:pt>
                <c:pt idx="10">
                  <c:v>73.2</c:v>
                </c:pt>
                <c:pt idx="11">
                  <c:v>82.14</c:v>
                </c:pt>
              </c:numCache>
            </c:numRef>
          </c:yVal>
          <c:smooth val="0"/>
          <c:extLst>
            <c:ext xmlns:c16="http://schemas.microsoft.com/office/drawing/2014/chart" uri="{C3380CC4-5D6E-409C-BE32-E72D297353CC}">
              <c16:uniqueId val="{00000000-A488-4F0F-8B4B-5D07E984D898}"/>
            </c:ext>
          </c:extLst>
        </c:ser>
        <c:dLbls>
          <c:showLegendKey val="0"/>
          <c:showVal val="0"/>
          <c:showCatName val="0"/>
          <c:showSerName val="0"/>
          <c:showPercent val="0"/>
          <c:showBubbleSize val="0"/>
        </c:dLbls>
        <c:axId val="1487967751"/>
        <c:axId val="1487969799"/>
      </c:scatterChart>
      <c:valAx>
        <c:axId val="14879677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Skier Visits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7969799"/>
        <c:crosses val="autoZero"/>
        <c:crossBetween val="midCat"/>
      </c:valAx>
      <c:valAx>
        <c:axId val="14879697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Ticket Price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796775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a:t>Effective vs Adjusted Ticket Prices</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'https://sumailsyr-my.sharepoint.com/personal/ndwinklo_syr_edu/Documents/[ACC452 Final Project.xlsx]Sheet1'!B15</c:f>
              <c:strCache>
                <c:ptCount val="1"/>
                <c:pt idx="0">
                  <c:v>ETP</c:v>
                </c:pt>
              </c:strCache>
            </c:strRef>
          </c:tx>
          <c:spPr>
            <a:ln w="28575" cap="rnd">
              <a:solidFill>
                <a:schemeClr val="accent1"/>
              </a:solidFill>
              <a:round/>
            </a:ln>
            <a:effectLst/>
          </c:spPr>
          <c:marker>
            <c:symbol val="none"/>
          </c:marker>
          <c:cat>
            <c:numRef>
              <c:f>'https://sumailsyr-my.sharepoint.com/personal/ndwinklo_syr_edu/Documents/[ACC452 Final Project.xlsx]Sheet1'!$A$16:$A$27</c:f>
              <c:numCache>
                <c:formatCode>General</c:formatCode>
                <c:ptCount val="12"/>
                <c:pt idx="0">
                  <c:v>2013</c:v>
                </c:pt>
                <c:pt idx="1">
                  <c:v>2014</c:v>
                </c:pt>
                <c:pt idx="2">
                  <c:v>2015</c:v>
                </c:pt>
                <c:pt idx="3">
                  <c:v>2016</c:v>
                </c:pt>
                <c:pt idx="4">
                  <c:v>2017</c:v>
                </c:pt>
                <c:pt idx="5">
                  <c:v>2018</c:v>
                </c:pt>
                <c:pt idx="6">
                  <c:v>2019</c:v>
                </c:pt>
                <c:pt idx="7">
                  <c:v>2020</c:v>
                </c:pt>
                <c:pt idx="8">
                  <c:v>2021</c:v>
                </c:pt>
                <c:pt idx="9">
                  <c:v>2022</c:v>
                </c:pt>
                <c:pt idx="10">
                  <c:v>2023</c:v>
                </c:pt>
                <c:pt idx="11">
                  <c:v>2024</c:v>
                </c:pt>
              </c:numCache>
            </c:numRef>
          </c:cat>
          <c:val>
            <c:numRef>
              <c:f>'https://sumailsyr-my.sharepoint.com/personal/ndwinklo_syr_edu/Documents/[ACC452 Final Project.xlsx]Sheet1'!$B$16:$B$27</c:f>
              <c:numCache>
                <c:formatCode>_("$"* #,##0_);_("$"* \(#,##0\);_("$"* "-"??_);_(@_)</c:formatCode>
                <c:ptCount val="12"/>
                <c:pt idx="0">
                  <c:v>56.02</c:v>
                </c:pt>
                <c:pt idx="1">
                  <c:v>58.18</c:v>
                </c:pt>
                <c:pt idx="2">
                  <c:v>63.37</c:v>
                </c:pt>
                <c:pt idx="3">
                  <c:v>65.59</c:v>
                </c:pt>
                <c:pt idx="4">
                  <c:v>67.930000000000007</c:v>
                </c:pt>
                <c:pt idx="5">
                  <c:v>71.31</c:v>
                </c:pt>
                <c:pt idx="6">
                  <c:v>68.89</c:v>
                </c:pt>
                <c:pt idx="7">
                  <c:v>67.72</c:v>
                </c:pt>
                <c:pt idx="8">
                  <c:v>72.489999999999995</c:v>
                </c:pt>
                <c:pt idx="9">
                  <c:v>75.739999999999995</c:v>
                </c:pt>
                <c:pt idx="10">
                  <c:v>73.2</c:v>
                </c:pt>
                <c:pt idx="11">
                  <c:v>82.14</c:v>
                </c:pt>
              </c:numCache>
            </c:numRef>
          </c:val>
          <c:smooth val="0"/>
          <c:extLst>
            <c:ext xmlns:c16="http://schemas.microsoft.com/office/drawing/2014/chart" uri="{C3380CC4-5D6E-409C-BE32-E72D297353CC}">
              <c16:uniqueId val="{00000000-86CE-4138-AEA8-890B1D19DC9A}"/>
            </c:ext>
          </c:extLst>
        </c:ser>
        <c:ser>
          <c:idx val="1"/>
          <c:order val="1"/>
          <c:tx>
            <c:strRef>
              <c:f>'https://sumailsyr-my.sharepoint.com/personal/ndwinklo_syr_edu/Documents/[ACC452 Final Project.xlsx]Sheet1'!C15</c:f>
              <c:strCache>
                <c:ptCount val="1"/>
                <c:pt idx="0">
                  <c:v>ATP</c:v>
                </c:pt>
              </c:strCache>
            </c:strRef>
          </c:tx>
          <c:spPr>
            <a:ln w="28575" cap="rnd">
              <a:solidFill>
                <a:schemeClr val="accent2"/>
              </a:solidFill>
              <a:round/>
            </a:ln>
            <a:effectLst/>
          </c:spPr>
          <c:marker>
            <c:symbol val="none"/>
          </c:marker>
          <c:cat>
            <c:numRef>
              <c:f>'https://sumailsyr-my.sharepoint.com/personal/ndwinklo_syr_edu/Documents/[ACC452 Final Project.xlsx]Sheet1'!$A$16:$A$27</c:f>
              <c:numCache>
                <c:formatCode>General</c:formatCode>
                <c:ptCount val="12"/>
                <c:pt idx="0">
                  <c:v>2013</c:v>
                </c:pt>
                <c:pt idx="1">
                  <c:v>2014</c:v>
                </c:pt>
                <c:pt idx="2">
                  <c:v>2015</c:v>
                </c:pt>
                <c:pt idx="3">
                  <c:v>2016</c:v>
                </c:pt>
                <c:pt idx="4">
                  <c:v>2017</c:v>
                </c:pt>
                <c:pt idx="5">
                  <c:v>2018</c:v>
                </c:pt>
                <c:pt idx="6">
                  <c:v>2019</c:v>
                </c:pt>
                <c:pt idx="7">
                  <c:v>2020</c:v>
                </c:pt>
                <c:pt idx="8">
                  <c:v>2021</c:v>
                </c:pt>
                <c:pt idx="9">
                  <c:v>2022</c:v>
                </c:pt>
                <c:pt idx="10">
                  <c:v>2023</c:v>
                </c:pt>
                <c:pt idx="11">
                  <c:v>2024</c:v>
                </c:pt>
              </c:numCache>
            </c:numRef>
          </c:cat>
          <c:val>
            <c:numRef>
              <c:f>'https://sumailsyr-my.sharepoint.com/personal/ndwinklo_syr_edu/Documents/[ACC452 Final Project.xlsx]Sheet1'!$C$16:$C$27</c:f>
              <c:numCache>
                <c:formatCode>_([$$-409]* #,##0_);_([$$-409]* \(#,##0\);_([$$-409]* "-"??_);_(@_)</c:formatCode>
                <c:ptCount val="12"/>
                <c:pt idx="0">
                  <c:v>76</c:v>
                </c:pt>
                <c:pt idx="1">
                  <c:v>78</c:v>
                </c:pt>
                <c:pt idx="2">
                  <c:v>84</c:v>
                </c:pt>
                <c:pt idx="3">
                  <c:v>86</c:v>
                </c:pt>
                <c:pt idx="4">
                  <c:v>87</c:v>
                </c:pt>
                <c:pt idx="5">
                  <c:v>90</c:v>
                </c:pt>
                <c:pt idx="6">
                  <c:v>85</c:v>
                </c:pt>
                <c:pt idx="7">
                  <c:v>83</c:v>
                </c:pt>
                <c:pt idx="8">
                  <c:v>84</c:v>
                </c:pt>
                <c:pt idx="9">
                  <c:v>82</c:v>
                </c:pt>
                <c:pt idx="10">
                  <c:v>76</c:v>
                </c:pt>
                <c:pt idx="11">
                  <c:v>82</c:v>
                </c:pt>
              </c:numCache>
            </c:numRef>
          </c:val>
          <c:smooth val="0"/>
          <c:extLst>
            <c:ext xmlns:c16="http://schemas.microsoft.com/office/drawing/2014/chart" uri="{C3380CC4-5D6E-409C-BE32-E72D297353CC}">
              <c16:uniqueId val="{00000001-86CE-4138-AEA8-890B1D19DC9A}"/>
            </c:ext>
          </c:extLst>
        </c:ser>
        <c:dLbls>
          <c:showLegendKey val="0"/>
          <c:showVal val="0"/>
          <c:showCatName val="0"/>
          <c:showSerName val="0"/>
          <c:showPercent val="0"/>
          <c:showBubbleSize val="0"/>
        </c:dLbls>
        <c:smooth val="0"/>
        <c:axId val="77057031"/>
        <c:axId val="77059079"/>
      </c:lineChart>
      <c:catAx>
        <c:axId val="7705703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7059079"/>
        <c:crosses val="autoZero"/>
        <c:auto val="1"/>
        <c:lblAlgn val="ctr"/>
        <c:lblOffset val="100"/>
        <c:noMultiLvlLbl val="0"/>
      </c:catAx>
      <c:valAx>
        <c:axId val="770590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Price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705703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0D_BC45947E.xml><?xml version="1.0" encoding="utf-8"?>
<p188:cmLst xmlns:a="http://schemas.openxmlformats.org/drawingml/2006/main" xmlns:r="http://schemas.openxmlformats.org/officeDocument/2006/relationships" xmlns:p188="http://schemas.microsoft.com/office/powerpoint/2018/8/main">
  <p188:cm id="{7A9C4CD8-D667-A84C-BC4A-F70A77E4683E}" authorId="{8A913EFD-D752-5488-CDB9-2ACC157AF72F}" created="2024-12-09T21:03:41.588">
    <ac:deMkLst xmlns:ac="http://schemas.microsoft.com/office/drawing/2013/main/command">
      <pc:docMk xmlns:pc="http://schemas.microsoft.com/office/powerpoint/2013/main/command"/>
      <pc:sldMk xmlns:pc="http://schemas.microsoft.com/office/powerpoint/2013/main/command" cId="3158676606" sldId="269"/>
      <ac:spMk id="22" creationId="{7E2BED41-CFCA-3A48-34A4-BBCC57A359C1}"/>
    </ac:deMkLst>
    <p188:txBody>
      <a:bodyPr/>
      <a:lstStyle/>
      <a:p>
        <a:r>
          <a:rPr lang="en-US"/>
          <a:t>Looks good Ber! I almost feel like we should remove the words (maybe add them to the notes portion), this would allow us more space to enlarge your visuals.</a:t>
        </a:r>
      </a:p>
    </p188:txBody>
  </p188:cm>
</p188:cmLst>
</file>

<file path=ppt/comments/modernComment_10F_6B160AB0.xml><?xml version="1.0" encoding="utf-8"?>
<p188:cmLst xmlns:a="http://schemas.openxmlformats.org/drawingml/2006/main" xmlns:r="http://schemas.openxmlformats.org/officeDocument/2006/relationships" xmlns:p188="http://schemas.microsoft.com/office/powerpoint/2018/8/main">
  <p188:cm id="{D056FBBC-0A4C-C043-B8FD-F57B212B73B3}" authorId="{8A913EFD-D752-5488-CDB9-2ACC157AF72F}" status="resolved" created="2024-12-09T21:17:17.446" complete="100000">
    <ac:deMkLst xmlns:ac="http://schemas.microsoft.com/office/drawing/2013/main/command">
      <pc:docMk xmlns:pc="http://schemas.microsoft.com/office/powerpoint/2013/main/command"/>
      <pc:sldMk xmlns:pc="http://schemas.microsoft.com/office/powerpoint/2013/main/command" cId="1796606640" sldId="271"/>
      <ac:picMk id="9" creationId="{A8191788-A011-9E1A-EE92-6C7653EA343A}"/>
    </ac:deMkLst>
    <p188:txBody>
      <a:bodyPr/>
      <a:lstStyle/>
      <a:p>
        <a:r>
          <a:rPr lang="en-US"/>
          <a:t>We might be able to hide this table and just explain how we adjusted the prices using CPI.</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3E5FA1-1CEB-4A23-9E85-8D037C9CC81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AAD1652-C76A-45F2-938D-11C1FD0FC049}">
      <dgm:prSet/>
      <dgm:spPr/>
      <dgm:t>
        <a:bodyPr/>
        <a:lstStyle/>
        <a:p>
          <a:r>
            <a:rPr lang="en-US"/>
            <a:t>Vail Resorts, Inc., headquartered in Broomfield, Colorado, is a leading global mountain resort operator and a prominent player in luxury, destination-based travel. The company operates through three primary segments: Mountain, Lodging, and Real Estate. </a:t>
          </a:r>
        </a:p>
      </dgm:t>
    </dgm:pt>
    <dgm:pt modelId="{94AF9157-8D9E-4914-AEF0-B0C16E83A193}" type="parTrans" cxnId="{F845AEED-6901-4864-A01D-007D52E69D2E}">
      <dgm:prSet/>
      <dgm:spPr/>
      <dgm:t>
        <a:bodyPr/>
        <a:lstStyle/>
        <a:p>
          <a:endParaRPr lang="en-US"/>
        </a:p>
      </dgm:t>
    </dgm:pt>
    <dgm:pt modelId="{9541E3E7-9B9B-452E-872B-6C5232671F39}" type="sibTrans" cxnId="{F845AEED-6901-4864-A01D-007D52E69D2E}">
      <dgm:prSet/>
      <dgm:spPr/>
      <dgm:t>
        <a:bodyPr/>
        <a:lstStyle/>
        <a:p>
          <a:endParaRPr lang="en-US"/>
        </a:p>
      </dgm:t>
    </dgm:pt>
    <dgm:pt modelId="{248E3563-F91F-4D9D-A357-8E3B89EE1F49}">
      <dgm:prSet/>
      <dgm:spPr/>
      <dgm:t>
        <a:bodyPr/>
        <a:lstStyle/>
        <a:p>
          <a:r>
            <a:rPr lang="en-US"/>
            <a:t>Mountain segment includes 42 owned and operated mountain resorts across North America, Australia, and Europe. Examples include Vail, Breckenridge, Whistler Blackcomb</a:t>
          </a:r>
        </a:p>
      </dgm:t>
    </dgm:pt>
    <dgm:pt modelId="{1C045643-D168-4843-BB41-29892D830A0E}" type="parTrans" cxnId="{DCDF087E-5404-404C-B9BB-790684EF4843}">
      <dgm:prSet/>
      <dgm:spPr/>
      <dgm:t>
        <a:bodyPr/>
        <a:lstStyle/>
        <a:p>
          <a:endParaRPr lang="en-US"/>
        </a:p>
      </dgm:t>
    </dgm:pt>
    <dgm:pt modelId="{D8506AFD-5902-41AE-AD1A-EE5305AD4E87}" type="sibTrans" cxnId="{DCDF087E-5404-404C-B9BB-790684EF4843}">
      <dgm:prSet/>
      <dgm:spPr/>
      <dgm:t>
        <a:bodyPr/>
        <a:lstStyle/>
        <a:p>
          <a:endParaRPr lang="en-US"/>
        </a:p>
      </dgm:t>
    </dgm:pt>
    <dgm:pt modelId="{5856C319-614A-4947-B043-2A79D7179859}">
      <dgm:prSet/>
      <dgm:spPr/>
      <dgm:t>
        <a:bodyPr/>
        <a:lstStyle/>
        <a:p>
          <a:r>
            <a:rPr lang="en-US"/>
            <a:t>Epic Pass program offers access to numerous other partner resorts worldwide; Vail Resorts is a major player in the multi-resort pass market </a:t>
          </a:r>
        </a:p>
      </dgm:t>
    </dgm:pt>
    <dgm:pt modelId="{A021502A-D541-48BD-A542-EEA333983499}" type="parTrans" cxnId="{63CF3D14-BAD9-4865-A701-395E80DEFA81}">
      <dgm:prSet/>
      <dgm:spPr/>
      <dgm:t>
        <a:bodyPr/>
        <a:lstStyle/>
        <a:p>
          <a:endParaRPr lang="en-US"/>
        </a:p>
      </dgm:t>
    </dgm:pt>
    <dgm:pt modelId="{25CEB517-FAFE-4AD4-A9C0-48F71A0E254C}" type="sibTrans" cxnId="{63CF3D14-BAD9-4865-A701-395E80DEFA81}">
      <dgm:prSet/>
      <dgm:spPr/>
      <dgm:t>
        <a:bodyPr/>
        <a:lstStyle/>
        <a:p>
          <a:endParaRPr lang="en-US"/>
        </a:p>
      </dgm:t>
    </dgm:pt>
    <dgm:pt modelId="{F4AC82DD-1917-4D8C-B134-E82B059E7344}">
      <dgm:prSet/>
      <dgm:spPr/>
      <dgm:t>
        <a:bodyPr/>
        <a:lstStyle/>
        <a:p>
          <a:r>
            <a:rPr lang="en-US"/>
            <a:t>Lodging segment includes managing and owning hotels, condominiums, and golf courses; approximately 5,300 rooms in total</a:t>
          </a:r>
        </a:p>
      </dgm:t>
    </dgm:pt>
    <dgm:pt modelId="{CABD6692-8B9B-4BED-B1B5-69949A812F74}" type="parTrans" cxnId="{8487F688-1431-4781-9628-802C0E3A297D}">
      <dgm:prSet/>
      <dgm:spPr/>
      <dgm:t>
        <a:bodyPr/>
        <a:lstStyle/>
        <a:p>
          <a:endParaRPr lang="en-US"/>
        </a:p>
      </dgm:t>
    </dgm:pt>
    <dgm:pt modelId="{83750ED5-17E8-4284-8775-7E304CA2C72F}" type="sibTrans" cxnId="{8487F688-1431-4781-9628-802C0E3A297D}">
      <dgm:prSet/>
      <dgm:spPr/>
      <dgm:t>
        <a:bodyPr/>
        <a:lstStyle/>
        <a:p>
          <a:endParaRPr lang="en-US"/>
        </a:p>
      </dgm:t>
    </dgm:pt>
    <dgm:pt modelId="{03C0A886-28FD-4DE3-B8BF-86C6259959E7}">
      <dgm:prSet/>
      <dgm:spPr/>
      <dgm:t>
        <a:bodyPr/>
        <a:lstStyle/>
        <a:p>
          <a:r>
            <a:rPr lang="en-US"/>
            <a:t>Real estate segment focuses on property development and holdings in surrounding communities</a:t>
          </a:r>
        </a:p>
      </dgm:t>
    </dgm:pt>
    <dgm:pt modelId="{43EF58B7-4AD5-47D3-86D8-A167CDD38EE3}" type="parTrans" cxnId="{86E69C98-822D-4FEA-B23D-375D78EF34EA}">
      <dgm:prSet/>
      <dgm:spPr/>
      <dgm:t>
        <a:bodyPr/>
        <a:lstStyle/>
        <a:p>
          <a:endParaRPr lang="en-US"/>
        </a:p>
      </dgm:t>
    </dgm:pt>
    <dgm:pt modelId="{E47280D9-BDE5-4129-B052-4F133EC80B34}" type="sibTrans" cxnId="{86E69C98-822D-4FEA-B23D-375D78EF34EA}">
      <dgm:prSet/>
      <dgm:spPr/>
      <dgm:t>
        <a:bodyPr/>
        <a:lstStyle/>
        <a:p>
          <a:endParaRPr lang="en-US"/>
        </a:p>
      </dgm:t>
    </dgm:pt>
    <dgm:pt modelId="{BA7748AB-72E4-4664-97CE-9D18AF13B8DE}">
      <dgm:prSet/>
      <dgm:spPr/>
      <dgm:t>
        <a:bodyPr/>
        <a:lstStyle/>
        <a:p>
          <a:r>
            <a:rPr lang="en-US"/>
            <a:t>Founded in the early 1960’s by Pete Seibert and Earl Eaton; it went public in 1997</a:t>
          </a:r>
        </a:p>
      </dgm:t>
    </dgm:pt>
    <dgm:pt modelId="{ED43A12F-1FC1-46CA-B570-9446ED15501F}" type="parTrans" cxnId="{EC674002-37AB-473F-93DD-245E408B95D4}">
      <dgm:prSet/>
      <dgm:spPr/>
      <dgm:t>
        <a:bodyPr/>
        <a:lstStyle/>
        <a:p>
          <a:endParaRPr lang="en-US"/>
        </a:p>
      </dgm:t>
    </dgm:pt>
    <dgm:pt modelId="{8FED9828-65B0-4542-BE27-7AB75B30B815}" type="sibTrans" cxnId="{EC674002-37AB-473F-93DD-245E408B95D4}">
      <dgm:prSet/>
      <dgm:spPr/>
      <dgm:t>
        <a:bodyPr/>
        <a:lstStyle/>
        <a:p>
          <a:endParaRPr lang="en-US"/>
        </a:p>
      </dgm:t>
    </dgm:pt>
    <dgm:pt modelId="{7C2E3055-FCB9-4C7C-A230-F448B101C6A8}">
      <dgm:prSet/>
      <dgm:spPr/>
      <dgm:t>
        <a:bodyPr/>
        <a:lstStyle/>
        <a:p>
          <a:r>
            <a:rPr lang="en-US"/>
            <a:t>Reported operating income of $491 million and net income of $230 million in FY24 with total assets of $5.7 billion</a:t>
          </a:r>
        </a:p>
      </dgm:t>
    </dgm:pt>
    <dgm:pt modelId="{5F09F21A-5046-41BB-8867-FA4FD1DB908A}" type="parTrans" cxnId="{0FB81C89-249B-4002-922A-6ED5910A93E9}">
      <dgm:prSet/>
      <dgm:spPr/>
      <dgm:t>
        <a:bodyPr/>
        <a:lstStyle/>
        <a:p>
          <a:endParaRPr lang="en-US"/>
        </a:p>
      </dgm:t>
    </dgm:pt>
    <dgm:pt modelId="{80566EC6-D265-4644-8A9B-921884D16B5B}" type="sibTrans" cxnId="{0FB81C89-249B-4002-922A-6ED5910A93E9}">
      <dgm:prSet/>
      <dgm:spPr/>
      <dgm:t>
        <a:bodyPr/>
        <a:lstStyle/>
        <a:p>
          <a:endParaRPr lang="en-US"/>
        </a:p>
      </dgm:t>
    </dgm:pt>
    <dgm:pt modelId="{58E4FFB5-435D-4E5C-9580-CFC2C16B3AB1}">
      <dgm:prSet/>
      <dgm:spPr/>
      <dgm:t>
        <a:bodyPr/>
        <a:lstStyle/>
        <a:p>
          <a:r>
            <a:rPr lang="en-US"/>
            <a:t>We chose this company due to a love of downhill skiing and wanting to explore the reasons behind recent significant ticket price increases. </a:t>
          </a:r>
        </a:p>
      </dgm:t>
    </dgm:pt>
    <dgm:pt modelId="{D5F05F80-F1DB-4A83-8817-88A9AEC07A38}" type="parTrans" cxnId="{758AB081-E0C8-413A-AABA-83674D7AE42A}">
      <dgm:prSet/>
      <dgm:spPr/>
      <dgm:t>
        <a:bodyPr/>
        <a:lstStyle/>
        <a:p>
          <a:endParaRPr lang="en-US"/>
        </a:p>
      </dgm:t>
    </dgm:pt>
    <dgm:pt modelId="{5D5C4533-695F-47C8-BDB5-3A16533DC57A}" type="sibTrans" cxnId="{758AB081-E0C8-413A-AABA-83674D7AE42A}">
      <dgm:prSet/>
      <dgm:spPr/>
      <dgm:t>
        <a:bodyPr/>
        <a:lstStyle/>
        <a:p>
          <a:endParaRPr lang="en-US"/>
        </a:p>
      </dgm:t>
    </dgm:pt>
    <dgm:pt modelId="{332C6745-CE9B-E045-AF7D-DB0C33640FD8}" type="pres">
      <dgm:prSet presAssocID="{233E5FA1-1CEB-4A23-9E85-8D037C9CC814}" presName="linear" presStyleCnt="0">
        <dgm:presLayoutVars>
          <dgm:animLvl val="lvl"/>
          <dgm:resizeHandles val="exact"/>
        </dgm:presLayoutVars>
      </dgm:prSet>
      <dgm:spPr/>
    </dgm:pt>
    <dgm:pt modelId="{81D5FD97-53E8-154E-ADF0-A81E4FE968BB}" type="pres">
      <dgm:prSet presAssocID="{EAAD1652-C76A-45F2-938D-11C1FD0FC049}" presName="parentText" presStyleLbl="node1" presStyleIdx="0" presStyleCnt="8">
        <dgm:presLayoutVars>
          <dgm:chMax val="0"/>
          <dgm:bulletEnabled val="1"/>
        </dgm:presLayoutVars>
      </dgm:prSet>
      <dgm:spPr/>
    </dgm:pt>
    <dgm:pt modelId="{82FADCD2-5CAF-344F-B068-C901701AB8C5}" type="pres">
      <dgm:prSet presAssocID="{9541E3E7-9B9B-452E-872B-6C5232671F39}" presName="spacer" presStyleCnt="0"/>
      <dgm:spPr/>
    </dgm:pt>
    <dgm:pt modelId="{32794E51-31AD-B249-BF68-FE3FCE4B1AC9}" type="pres">
      <dgm:prSet presAssocID="{248E3563-F91F-4D9D-A357-8E3B89EE1F49}" presName="parentText" presStyleLbl="node1" presStyleIdx="1" presStyleCnt="8">
        <dgm:presLayoutVars>
          <dgm:chMax val="0"/>
          <dgm:bulletEnabled val="1"/>
        </dgm:presLayoutVars>
      </dgm:prSet>
      <dgm:spPr/>
    </dgm:pt>
    <dgm:pt modelId="{2DDF6E76-D7A5-FD41-820A-DECE39235904}" type="pres">
      <dgm:prSet presAssocID="{D8506AFD-5902-41AE-AD1A-EE5305AD4E87}" presName="spacer" presStyleCnt="0"/>
      <dgm:spPr/>
    </dgm:pt>
    <dgm:pt modelId="{B63592E5-EAB4-2E4A-AB61-36B3F12C8DA3}" type="pres">
      <dgm:prSet presAssocID="{5856C319-614A-4947-B043-2A79D7179859}" presName="parentText" presStyleLbl="node1" presStyleIdx="2" presStyleCnt="8">
        <dgm:presLayoutVars>
          <dgm:chMax val="0"/>
          <dgm:bulletEnabled val="1"/>
        </dgm:presLayoutVars>
      </dgm:prSet>
      <dgm:spPr/>
    </dgm:pt>
    <dgm:pt modelId="{5913FA03-3B86-FD49-90D7-90A47A9347CA}" type="pres">
      <dgm:prSet presAssocID="{25CEB517-FAFE-4AD4-A9C0-48F71A0E254C}" presName="spacer" presStyleCnt="0"/>
      <dgm:spPr/>
    </dgm:pt>
    <dgm:pt modelId="{6E6104BE-1CAC-6746-B872-7DD0BA6AA384}" type="pres">
      <dgm:prSet presAssocID="{F4AC82DD-1917-4D8C-B134-E82B059E7344}" presName="parentText" presStyleLbl="node1" presStyleIdx="3" presStyleCnt="8">
        <dgm:presLayoutVars>
          <dgm:chMax val="0"/>
          <dgm:bulletEnabled val="1"/>
        </dgm:presLayoutVars>
      </dgm:prSet>
      <dgm:spPr/>
    </dgm:pt>
    <dgm:pt modelId="{DF6097DD-A1AF-FE48-A795-1B66BDE3C0F9}" type="pres">
      <dgm:prSet presAssocID="{83750ED5-17E8-4284-8775-7E304CA2C72F}" presName="spacer" presStyleCnt="0"/>
      <dgm:spPr/>
    </dgm:pt>
    <dgm:pt modelId="{5B42C6BF-6AF0-2B4E-A800-E53D755A8AA8}" type="pres">
      <dgm:prSet presAssocID="{03C0A886-28FD-4DE3-B8BF-86C6259959E7}" presName="parentText" presStyleLbl="node1" presStyleIdx="4" presStyleCnt="8">
        <dgm:presLayoutVars>
          <dgm:chMax val="0"/>
          <dgm:bulletEnabled val="1"/>
        </dgm:presLayoutVars>
      </dgm:prSet>
      <dgm:spPr/>
    </dgm:pt>
    <dgm:pt modelId="{0246C5A4-DFF9-904F-A699-2B31D60C39A7}" type="pres">
      <dgm:prSet presAssocID="{E47280D9-BDE5-4129-B052-4F133EC80B34}" presName="spacer" presStyleCnt="0"/>
      <dgm:spPr/>
    </dgm:pt>
    <dgm:pt modelId="{85C58308-CF8F-7B42-B393-9040609150E8}" type="pres">
      <dgm:prSet presAssocID="{BA7748AB-72E4-4664-97CE-9D18AF13B8DE}" presName="parentText" presStyleLbl="node1" presStyleIdx="5" presStyleCnt="8">
        <dgm:presLayoutVars>
          <dgm:chMax val="0"/>
          <dgm:bulletEnabled val="1"/>
        </dgm:presLayoutVars>
      </dgm:prSet>
      <dgm:spPr/>
    </dgm:pt>
    <dgm:pt modelId="{5C529BF6-ACB9-084E-9643-8D15720FEEC5}" type="pres">
      <dgm:prSet presAssocID="{8FED9828-65B0-4542-BE27-7AB75B30B815}" presName="spacer" presStyleCnt="0"/>
      <dgm:spPr/>
    </dgm:pt>
    <dgm:pt modelId="{443D607D-E032-6B4B-8238-AEEBB5A38865}" type="pres">
      <dgm:prSet presAssocID="{7C2E3055-FCB9-4C7C-A230-F448B101C6A8}" presName="parentText" presStyleLbl="node1" presStyleIdx="6" presStyleCnt="8">
        <dgm:presLayoutVars>
          <dgm:chMax val="0"/>
          <dgm:bulletEnabled val="1"/>
        </dgm:presLayoutVars>
      </dgm:prSet>
      <dgm:spPr/>
    </dgm:pt>
    <dgm:pt modelId="{F8888B80-F276-8141-B96E-6E5DF7298099}" type="pres">
      <dgm:prSet presAssocID="{80566EC6-D265-4644-8A9B-921884D16B5B}" presName="spacer" presStyleCnt="0"/>
      <dgm:spPr/>
    </dgm:pt>
    <dgm:pt modelId="{D2FC91FC-62A6-8A43-A10E-15069C77AD62}" type="pres">
      <dgm:prSet presAssocID="{58E4FFB5-435D-4E5C-9580-CFC2C16B3AB1}" presName="parentText" presStyleLbl="node1" presStyleIdx="7" presStyleCnt="8">
        <dgm:presLayoutVars>
          <dgm:chMax val="0"/>
          <dgm:bulletEnabled val="1"/>
        </dgm:presLayoutVars>
      </dgm:prSet>
      <dgm:spPr/>
    </dgm:pt>
  </dgm:ptLst>
  <dgm:cxnLst>
    <dgm:cxn modelId="{65B21400-D5C0-E743-801A-4450D438C91E}" type="presOf" srcId="{58E4FFB5-435D-4E5C-9580-CFC2C16B3AB1}" destId="{D2FC91FC-62A6-8A43-A10E-15069C77AD62}" srcOrd="0" destOrd="0" presId="urn:microsoft.com/office/officeart/2005/8/layout/vList2"/>
    <dgm:cxn modelId="{EC674002-37AB-473F-93DD-245E408B95D4}" srcId="{233E5FA1-1CEB-4A23-9E85-8D037C9CC814}" destId="{BA7748AB-72E4-4664-97CE-9D18AF13B8DE}" srcOrd="5" destOrd="0" parTransId="{ED43A12F-1FC1-46CA-B570-9446ED15501F}" sibTransId="{8FED9828-65B0-4542-BE27-7AB75B30B815}"/>
    <dgm:cxn modelId="{E0E3720A-2D1A-D242-B2E0-BC7D49D39AE7}" type="presOf" srcId="{233E5FA1-1CEB-4A23-9E85-8D037C9CC814}" destId="{332C6745-CE9B-E045-AF7D-DB0C33640FD8}" srcOrd="0" destOrd="0" presId="urn:microsoft.com/office/officeart/2005/8/layout/vList2"/>
    <dgm:cxn modelId="{DF09E00B-6896-274B-B224-3B3DC66DF373}" type="presOf" srcId="{03C0A886-28FD-4DE3-B8BF-86C6259959E7}" destId="{5B42C6BF-6AF0-2B4E-A800-E53D755A8AA8}" srcOrd="0" destOrd="0" presId="urn:microsoft.com/office/officeart/2005/8/layout/vList2"/>
    <dgm:cxn modelId="{63CF3D14-BAD9-4865-A701-395E80DEFA81}" srcId="{233E5FA1-1CEB-4A23-9E85-8D037C9CC814}" destId="{5856C319-614A-4947-B043-2A79D7179859}" srcOrd="2" destOrd="0" parTransId="{A021502A-D541-48BD-A542-EEA333983499}" sibTransId="{25CEB517-FAFE-4AD4-A9C0-48F71A0E254C}"/>
    <dgm:cxn modelId="{CCB25A42-799A-3A43-BF4B-6A0651AFF3ED}" type="presOf" srcId="{EAAD1652-C76A-45F2-938D-11C1FD0FC049}" destId="{81D5FD97-53E8-154E-ADF0-A81E4FE968BB}" srcOrd="0" destOrd="0" presId="urn:microsoft.com/office/officeart/2005/8/layout/vList2"/>
    <dgm:cxn modelId="{8FB8D347-3EB1-8C43-966F-215E15932DB0}" type="presOf" srcId="{7C2E3055-FCB9-4C7C-A230-F448B101C6A8}" destId="{443D607D-E032-6B4B-8238-AEEBB5A38865}" srcOrd="0" destOrd="0" presId="urn:microsoft.com/office/officeart/2005/8/layout/vList2"/>
    <dgm:cxn modelId="{DCDF087E-5404-404C-B9BB-790684EF4843}" srcId="{233E5FA1-1CEB-4A23-9E85-8D037C9CC814}" destId="{248E3563-F91F-4D9D-A357-8E3B89EE1F49}" srcOrd="1" destOrd="0" parTransId="{1C045643-D168-4843-BB41-29892D830A0E}" sibTransId="{D8506AFD-5902-41AE-AD1A-EE5305AD4E87}"/>
    <dgm:cxn modelId="{758AB081-E0C8-413A-AABA-83674D7AE42A}" srcId="{233E5FA1-1CEB-4A23-9E85-8D037C9CC814}" destId="{58E4FFB5-435D-4E5C-9580-CFC2C16B3AB1}" srcOrd="7" destOrd="0" parTransId="{D5F05F80-F1DB-4A83-8817-88A9AEC07A38}" sibTransId="{5D5C4533-695F-47C8-BDB5-3A16533DC57A}"/>
    <dgm:cxn modelId="{72363E86-3726-D74D-8F35-FE45B5455D43}" type="presOf" srcId="{BA7748AB-72E4-4664-97CE-9D18AF13B8DE}" destId="{85C58308-CF8F-7B42-B393-9040609150E8}" srcOrd="0" destOrd="0" presId="urn:microsoft.com/office/officeart/2005/8/layout/vList2"/>
    <dgm:cxn modelId="{8487F688-1431-4781-9628-802C0E3A297D}" srcId="{233E5FA1-1CEB-4A23-9E85-8D037C9CC814}" destId="{F4AC82DD-1917-4D8C-B134-E82B059E7344}" srcOrd="3" destOrd="0" parTransId="{CABD6692-8B9B-4BED-B1B5-69949A812F74}" sibTransId="{83750ED5-17E8-4284-8775-7E304CA2C72F}"/>
    <dgm:cxn modelId="{0FB81C89-249B-4002-922A-6ED5910A93E9}" srcId="{233E5FA1-1CEB-4A23-9E85-8D037C9CC814}" destId="{7C2E3055-FCB9-4C7C-A230-F448B101C6A8}" srcOrd="6" destOrd="0" parTransId="{5F09F21A-5046-41BB-8867-FA4FD1DB908A}" sibTransId="{80566EC6-D265-4644-8A9B-921884D16B5B}"/>
    <dgm:cxn modelId="{86E69C98-822D-4FEA-B23D-375D78EF34EA}" srcId="{233E5FA1-1CEB-4A23-9E85-8D037C9CC814}" destId="{03C0A886-28FD-4DE3-B8BF-86C6259959E7}" srcOrd="4" destOrd="0" parTransId="{43EF58B7-4AD5-47D3-86D8-A167CDD38EE3}" sibTransId="{E47280D9-BDE5-4129-B052-4F133EC80B34}"/>
    <dgm:cxn modelId="{2FBA52A8-492F-BC4D-958A-9D3946010C25}" type="presOf" srcId="{248E3563-F91F-4D9D-A357-8E3B89EE1F49}" destId="{32794E51-31AD-B249-BF68-FE3FCE4B1AC9}" srcOrd="0" destOrd="0" presId="urn:microsoft.com/office/officeart/2005/8/layout/vList2"/>
    <dgm:cxn modelId="{D77FCCB1-CAC7-0C4F-9ED9-762EDDBD9188}" type="presOf" srcId="{F4AC82DD-1917-4D8C-B134-E82B059E7344}" destId="{6E6104BE-1CAC-6746-B872-7DD0BA6AA384}" srcOrd="0" destOrd="0" presId="urn:microsoft.com/office/officeart/2005/8/layout/vList2"/>
    <dgm:cxn modelId="{31DDB6DC-44D4-CF43-B4F7-9246A266CDF5}" type="presOf" srcId="{5856C319-614A-4947-B043-2A79D7179859}" destId="{B63592E5-EAB4-2E4A-AB61-36B3F12C8DA3}" srcOrd="0" destOrd="0" presId="urn:microsoft.com/office/officeart/2005/8/layout/vList2"/>
    <dgm:cxn modelId="{F845AEED-6901-4864-A01D-007D52E69D2E}" srcId="{233E5FA1-1CEB-4A23-9E85-8D037C9CC814}" destId="{EAAD1652-C76A-45F2-938D-11C1FD0FC049}" srcOrd="0" destOrd="0" parTransId="{94AF9157-8D9E-4914-AEF0-B0C16E83A193}" sibTransId="{9541E3E7-9B9B-452E-872B-6C5232671F39}"/>
    <dgm:cxn modelId="{11DA4775-3B47-C74C-80C0-D9C1D84F57F6}" type="presParOf" srcId="{332C6745-CE9B-E045-AF7D-DB0C33640FD8}" destId="{81D5FD97-53E8-154E-ADF0-A81E4FE968BB}" srcOrd="0" destOrd="0" presId="urn:microsoft.com/office/officeart/2005/8/layout/vList2"/>
    <dgm:cxn modelId="{9ACDCB77-7994-404C-9B99-91D822A141BD}" type="presParOf" srcId="{332C6745-CE9B-E045-AF7D-DB0C33640FD8}" destId="{82FADCD2-5CAF-344F-B068-C901701AB8C5}" srcOrd="1" destOrd="0" presId="urn:microsoft.com/office/officeart/2005/8/layout/vList2"/>
    <dgm:cxn modelId="{1AF7C3EF-E25B-5942-B597-A5B3B93AF8A6}" type="presParOf" srcId="{332C6745-CE9B-E045-AF7D-DB0C33640FD8}" destId="{32794E51-31AD-B249-BF68-FE3FCE4B1AC9}" srcOrd="2" destOrd="0" presId="urn:microsoft.com/office/officeart/2005/8/layout/vList2"/>
    <dgm:cxn modelId="{574C9310-9D4F-4B46-8BA8-2E660E8005E7}" type="presParOf" srcId="{332C6745-CE9B-E045-AF7D-DB0C33640FD8}" destId="{2DDF6E76-D7A5-FD41-820A-DECE39235904}" srcOrd="3" destOrd="0" presId="urn:microsoft.com/office/officeart/2005/8/layout/vList2"/>
    <dgm:cxn modelId="{139B3B55-39E4-7449-9BFC-94C7C7167726}" type="presParOf" srcId="{332C6745-CE9B-E045-AF7D-DB0C33640FD8}" destId="{B63592E5-EAB4-2E4A-AB61-36B3F12C8DA3}" srcOrd="4" destOrd="0" presId="urn:microsoft.com/office/officeart/2005/8/layout/vList2"/>
    <dgm:cxn modelId="{6839C298-4739-2C40-82A9-33CF9DFA5269}" type="presParOf" srcId="{332C6745-CE9B-E045-AF7D-DB0C33640FD8}" destId="{5913FA03-3B86-FD49-90D7-90A47A9347CA}" srcOrd="5" destOrd="0" presId="urn:microsoft.com/office/officeart/2005/8/layout/vList2"/>
    <dgm:cxn modelId="{1C906651-BE7F-5948-B4FC-6D22183AE0D8}" type="presParOf" srcId="{332C6745-CE9B-E045-AF7D-DB0C33640FD8}" destId="{6E6104BE-1CAC-6746-B872-7DD0BA6AA384}" srcOrd="6" destOrd="0" presId="urn:microsoft.com/office/officeart/2005/8/layout/vList2"/>
    <dgm:cxn modelId="{CDC6CC65-6B57-2A4B-9DAF-0438308D5D11}" type="presParOf" srcId="{332C6745-CE9B-E045-AF7D-DB0C33640FD8}" destId="{DF6097DD-A1AF-FE48-A795-1B66BDE3C0F9}" srcOrd="7" destOrd="0" presId="urn:microsoft.com/office/officeart/2005/8/layout/vList2"/>
    <dgm:cxn modelId="{244DE506-E261-A04D-8EA6-68B3A799E5BC}" type="presParOf" srcId="{332C6745-CE9B-E045-AF7D-DB0C33640FD8}" destId="{5B42C6BF-6AF0-2B4E-A800-E53D755A8AA8}" srcOrd="8" destOrd="0" presId="urn:microsoft.com/office/officeart/2005/8/layout/vList2"/>
    <dgm:cxn modelId="{8A25D5C7-2161-254F-B8DA-4BA4EEBBC9F8}" type="presParOf" srcId="{332C6745-CE9B-E045-AF7D-DB0C33640FD8}" destId="{0246C5A4-DFF9-904F-A699-2B31D60C39A7}" srcOrd="9" destOrd="0" presId="urn:microsoft.com/office/officeart/2005/8/layout/vList2"/>
    <dgm:cxn modelId="{7C291206-B409-2F41-B381-2230E70DF9BC}" type="presParOf" srcId="{332C6745-CE9B-E045-AF7D-DB0C33640FD8}" destId="{85C58308-CF8F-7B42-B393-9040609150E8}" srcOrd="10" destOrd="0" presId="urn:microsoft.com/office/officeart/2005/8/layout/vList2"/>
    <dgm:cxn modelId="{C223F67C-DFB3-6644-BBF9-022C5911F316}" type="presParOf" srcId="{332C6745-CE9B-E045-AF7D-DB0C33640FD8}" destId="{5C529BF6-ACB9-084E-9643-8D15720FEEC5}" srcOrd="11" destOrd="0" presId="urn:microsoft.com/office/officeart/2005/8/layout/vList2"/>
    <dgm:cxn modelId="{0EE1898A-86F1-D64E-9DA4-30894A99DC38}" type="presParOf" srcId="{332C6745-CE9B-E045-AF7D-DB0C33640FD8}" destId="{443D607D-E032-6B4B-8238-AEEBB5A38865}" srcOrd="12" destOrd="0" presId="urn:microsoft.com/office/officeart/2005/8/layout/vList2"/>
    <dgm:cxn modelId="{B853E72A-D167-974B-98C6-01C3C14151CB}" type="presParOf" srcId="{332C6745-CE9B-E045-AF7D-DB0C33640FD8}" destId="{F8888B80-F276-8141-B96E-6E5DF7298099}" srcOrd="13" destOrd="0" presId="urn:microsoft.com/office/officeart/2005/8/layout/vList2"/>
    <dgm:cxn modelId="{69A52EA9-2408-744B-9A90-3C77D65C07EB}" type="presParOf" srcId="{332C6745-CE9B-E045-AF7D-DB0C33640FD8}" destId="{D2FC91FC-62A6-8A43-A10E-15069C77AD62}"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87333-34A9-48EF-9B77-D8C35B0492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9124BB-9C92-405D-9899-2D9C9AF5A846}">
      <dgm:prSet/>
      <dgm:spPr/>
      <dgm:t>
        <a:bodyPr/>
        <a:lstStyle/>
        <a:p>
          <a:pPr>
            <a:lnSpc>
              <a:spcPct val="100000"/>
            </a:lnSpc>
          </a:pPr>
          <a:r>
            <a:rPr lang="en-US" b="1"/>
            <a:t>1) Revenue Diversification</a:t>
          </a:r>
          <a:endParaRPr lang="en-US" dirty="0"/>
        </a:p>
        <a:p>
          <a:pPr rtl="0">
            <a:lnSpc>
              <a:spcPct val="100000"/>
            </a:lnSpc>
          </a:pPr>
          <a:r>
            <a:rPr lang="en-US" dirty="0">
              <a:solidFill>
                <a:srgbClr val="010000"/>
              </a:solidFill>
              <a:latin typeface="Bierstadt"/>
            </a:rPr>
            <a:t>We believe that Vail Resort’s mountain segment will be its largest segment.</a:t>
          </a:r>
          <a:endParaRPr lang="en-US" dirty="0"/>
        </a:p>
      </dgm:t>
    </dgm:pt>
    <dgm:pt modelId="{1A422742-CF14-4E0A-967B-EDA398E81584}" type="parTrans" cxnId="{4207E620-D5DC-4289-BAB1-1328E814FC44}">
      <dgm:prSet/>
      <dgm:spPr/>
      <dgm:t>
        <a:bodyPr/>
        <a:lstStyle/>
        <a:p>
          <a:endParaRPr lang="en-US"/>
        </a:p>
      </dgm:t>
    </dgm:pt>
    <dgm:pt modelId="{7BE56A49-960B-4A24-BF70-78261733EF18}" type="sibTrans" cxnId="{4207E620-D5DC-4289-BAB1-1328E814FC44}">
      <dgm:prSet/>
      <dgm:spPr/>
      <dgm:t>
        <a:bodyPr/>
        <a:lstStyle/>
        <a:p>
          <a:endParaRPr lang="en-US"/>
        </a:p>
      </dgm:t>
    </dgm:pt>
    <dgm:pt modelId="{15A4A08A-17D9-4864-9C90-A42B7BD9CDA1}">
      <dgm:prSet/>
      <dgm:spPr/>
      <dgm:t>
        <a:bodyPr/>
        <a:lstStyle/>
        <a:p>
          <a:pPr>
            <a:lnSpc>
              <a:spcPct val="100000"/>
            </a:lnSpc>
          </a:pPr>
          <a:r>
            <a:rPr lang="en-US" b="1" dirty="0"/>
            <a:t>2) Effective Ticket Price vs. Inflation</a:t>
          </a:r>
        </a:p>
        <a:p>
          <a:pPr>
            <a:lnSpc>
              <a:spcPct val="100000"/>
            </a:lnSpc>
          </a:pPr>
          <a:r>
            <a:rPr lang="en-US" dirty="0"/>
            <a:t>We believe that ETP will outpace inflation and that higher ticket prices will be negatively correlated with overall skier visits.</a:t>
          </a:r>
          <a:r>
            <a:rPr lang="en-US" b="1" dirty="0"/>
            <a:t> </a:t>
          </a:r>
          <a:endParaRPr lang="en-US" dirty="0"/>
        </a:p>
      </dgm:t>
    </dgm:pt>
    <dgm:pt modelId="{D52D6D4C-65DD-44A5-A6F6-373300726302}" type="parTrans" cxnId="{62C121A2-E5B9-4774-9866-A4548FE22A70}">
      <dgm:prSet/>
      <dgm:spPr/>
      <dgm:t>
        <a:bodyPr/>
        <a:lstStyle/>
        <a:p>
          <a:endParaRPr lang="en-US"/>
        </a:p>
      </dgm:t>
    </dgm:pt>
    <dgm:pt modelId="{98B0E561-966A-490E-8B64-B230D391CB75}" type="sibTrans" cxnId="{62C121A2-E5B9-4774-9866-A4548FE22A70}">
      <dgm:prSet/>
      <dgm:spPr/>
      <dgm:t>
        <a:bodyPr/>
        <a:lstStyle/>
        <a:p>
          <a:endParaRPr lang="en-US"/>
        </a:p>
      </dgm:t>
    </dgm:pt>
    <dgm:pt modelId="{2769C686-F6E8-4E3F-8E70-3AFD947B937E}">
      <dgm:prSet/>
      <dgm:spPr/>
      <dgm:t>
        <a:bodyPr/>
        <a:lstStyle/>
        <a:p>
          <a:pPr>
            <a:lnSpc>
              <a:spcPct val="100000"/>
            </a:lnSpc>
          </a:pPr>
          <a:r>
            <a:rPr lang="en-US" b="1" dirty="0"/>
            <a:t>3) Capital Expenditures &amp; ROI</a:t>
          </a:r>
        </a:p>
        <a:p>
          <a:pPr>
            <a:lnSpc>
              <a:spcPct val="100000"/>
            </a:lnSpc>
          </a:pPr>
          <a:r>
            <a:rPr lang="en-US" dirty="0"/>
            <a:t>We believe that capital expenditure will be positively correlated with revenue.</a:t>
          </a:r>
          <a:r>
            <a:rPr lang="en-US" b="1" dirty="0"/>
            <a:t>  </a:t>
          </a:r>
          <a:endParaRPr lang="en-US" dirty="0"/>
        </a:p>
      </dgm:t>
    </dgm:pt>
    <dgm:pt modelId="{77E423D1-AC2C-4D6F-979C-8BA6C682D110}" type="parTrans" cxnId="{BAAAE208-D051-44BA-A976-0DAD47D22D8D}">
      <dgm:prSet/>
      <dgm:spPr/>
      <dgm:t>
        <a:bodyPr/>
        <a:lstStyle/>
        <a:p>
          <a:endParaRPr lang="en-US"/>
        </a:p>
      </dgm:t>
    </dgm:pt>
    <dgm:pt modelId="{E2C86F55-01BC-401D-9B82-CD19826758EA}" type="sibTrans" cxnId="{BAAAE208-D051-44BA-A976-0DAD47D22D8D}">
      <dgm:prSet/>
      <dgm:spPr/>
      <dgm:t>
        <a:bodyPr/>
        <a:lstStyle/>
        <a:p>
          <a:endParaRPr lang="en-US"/>
        </a:p>
      </dgm:t>
    </dgm:pt>
    <dgm:pt modelId="{F4442959-5033-419A-A17E-2A3329BDCEA0}" type="pres">
      <dgm:prSet presAssocID="{65A87333-34A9-48EF-9B77-D8C35B049298}" presName="root" presStyleCnt="0">
        <dgm:presLayoutVars>
          <dgm:dir/>
          <dgm:resizeHandles val="exact"/>
        </dgm:presLayoutVars>
      </dgm:prSet>
      <dgm:spPr/>
    </dgm:pt>
    <dgm:pt modelId="{B0C1BEE3-6343-4B79-B6E2-66E896733880}" type="pres">
      <dgm:prSet presAssocID="{399124BB-9C92-405D-9899-2D9C9AF5A846}" presName="compNode" presStyleCnt="0"/>
      <dgm:spPr/>
    </dgm:pt>
    <dgm:pt modelId="{6244468C-6FF7-4ACE-9AFA-6FAAAFCE97F7}" type="pres">
      <dgm:prSet presAssocID="{399124BB-9C92-405D-9899-2D9C9AF5A846}" presName="bgRect" presStyleLbl="bgShp" presStyleIdx="0" presStyleCnt="3"/>
      <dgm:spPr/>
    </dgm:pt>
    <dgm:pt modelId="{4D41EBFC-DDDE-469F-9F44-A3AE428A4629}" type="pres">
      <dgm:prSet presAssocID="{399124BB-9C92-405D-9899-2D9C9AF5A8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ntains"/>
        </a:ext>
      </dgm:extLst>
    </dgm:pt>
    <dgm:pt modelId="{9AA11A66-EA78-4D37-A75E-D28106ABD031}" type="pres">
      <dgm:prSet presAssocID="{399124BB-9C92-405D-9899-2D9C9AF5A846}" presName="spaceRect" presStyleCnt="0"/>
      <dgm:spPr/>
    </dgm:pt>
    <dgm:pt modelId="{3FC6545D-4811-4E83-B8AA-CBABC624471B}" type="pres">
      <dgm:prSet presAssocID="{399124BB-9C92-405D-9899-2D9C9AF5A846}" presName="parTx" presStyleLbl="revTx" presStyleIdx="0" presStyleCnt="3">
        <dgm:presLayoutVars>
          <dgm:chMax val="0"/>
          <dgm:chPref val="0"/>
        </dgm:presLayoutVars>
      </dgm:prSet>
      <dgm:spPr/>
    </dgm:pt>
    <dgm:pt modelId="{0577711A-00B2-4666-81E6-F325449B0A6F}" type="pres">
      <dgm:prSet presAssocID="{7BE56A49-960B-4A24-BF70-78261733EF18}" presName="sibTrans" presStyleCnt="0"/>
      <dgm:spPr/>
    </dgm:pt>
    <dgm:pt modelId="{D679BBA4-AEC2-4306-9C4F-D8E8C17A5547}" type="pres">
      <dgm:prSet presAssocID="{15A4A08A-17D9-4864-9C90-A42B7BD9CDA1}" presName="compNode" presStyleCnt="0"/>
      <dgm:spPr/>
    </dgm:pt>
    <dgm:pt modelId="{2E05936A-A688-4042-8A8E-CE2CA12AAFA4}" type="pres">
      <dgm:prSet presAssocID="{15A4A08A-17D9-4864-9C90-A42B7BD9CDA1}" presName="bgRect" presStyleLbl="bgShp" presStyleIdx="1" presStyleCnt="3"/>
      <dgm:spPr/>
    </dgm:pt>
    <dgm:pt modelId="{940903C0-B5C1-4F4C-A570-24FA3CE6D242}" type="pres">
      <dgm:prSet presAssocID="{15A4A08A-17D9-4864-9C90-A42B7BD9CD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E8D107E2-89B2-478B-9D26-3CCC1343ABB5}" type="pres">
      <dgm:prSet presAssocID="{15A4A08A-17D9-4864-9C90-A42B7BD9CDA1}" presName="spaceRect" presStyleCnt="0"/>
      <dgm:spPr/>
    </dgm:pt>
    <dgm:pt modelId="{76F7C572-1B93-41E3-B524-94A95C70E27C}" type="pres">
      <dgm:prSet presAssocID="{15A4A08A-17D9-4864-9C90-A42B7BD9CDA1}" presName="parTx" presStyleLbl="revTx" presStyleIdx="1" presStyleCnt="3">
        <dgm:presLayoutVars>
          <dgm:chMax val="0"/>
          <dgm:chPref val="0"/>
        </dgm:presLayoutVars>
      </dgm:prSet>
      <dgm:spPr/>
    </dgm:pt>
    <dgm:pt modelId="{32A04EE0-532E-436F-9EDA-6C64B8102D50}" type="pres">
      <dgm:prSet presAssocID="{98B0E561-966A-490E-8B64-B230D391CB75}" presName="sibTrans" presStyleCnt="0"/>
      <dgm:spPr/>
    </dgm:pt>
    <dgm:pt modelId="{1D519C0C-64AE-4B45-8D3C-C86EF524FEBE}" type="pres">
      <dgm:prSet presAssocID="{2769C686-F6E8-4E3F-8E70-3AFD947B937E}" presName="compNode" presStyleCnt="0"/>
      <dgm:spPr/>
    </dgm:pt>
    <dgm:pt modelId="{03A956DF-8073-47AE-9D3D-AD96BFE113D9}" type="pres">
      <dgm:prSet presAssocID="{2769C686-F6E8-4E3F-8E70-3AFD947B937E}" presName="bgRect" presStyleLbl="bgShp" presStyleIdx="2" presStyleCnt="3"/>
      <dgm:spPr/>
    </dgm:pt>
    <dgm:pt modelId="{2B4E3D6B-93DA-42D1-A7D8-D3E4A7097338}" type="pres">
      <dgm:prSet presAssocID="{2769C686-F6E8-4E3F-8E70-3AFD947B93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5229CCAF-AA70-48CC-AD8A-688E4E73D890}" type="pres">
      <dgm:prSet presAssocID="{2769C686-F6E8-4E3F-8E70-3AFD947B937E}" presName="spaceRect" presStyleCnt="0"/>
      <dgm:spPr/>
    </dgm:pt>
    <dgm:pt modelId="{31407231-2D3E-4FE5-A387-785C1722E5E5}" type="pres">
      <dgm:prSet presAssocID="{2769C686-F6E8-4E3F-8E70-3AFD947B937E}" presName="parTx" presStyleLbl="revTx" presStyleIdx="2" presStyleCnt="3">
        <dgm:presLayoutVars>
          <dgm:chMax val="0"/>
          <dgm:chPref val="0"/>
        </dgm:presLayoutVars>
      </dgm:prSet>
      <dgm:spPr/>
    </dgm:pt>
  </dgm:ptLst>
  <dgm:cxnLst>
    <dgm:cxn modelId="{6A660506-C33E-4336-B90E-BF81E5EEF24E}" type="presOf" srcId="{65A87333-34A9-48EF-9B77-D8C35B049298}" destId="{F4442959-5033-419A-A17E-2A3329BDCEA0}" srcOrd="0" destOrd="0" presId="urn:microsoft.com/office/officeart/2018/2/layout/IconVerticalSolidList"/>
    <dgm:cxn modelId="{BAAAE208-D051-44BA-A976-0DAD47D22D8D}" srcId="{65A87333-34A9-48EF-9B77-D8C35B049298}" destId="{2769C686-F6E8-4E3F-8E70-3AFD947B937E}" srcOrd="2" destOrd="0" parTransId="{77E423D1-AC2C-4D6F-979C-8BA6C682D110}" sibTransId="{E2C86F55-01BC-401D-9B82-CD19826758EA}"/>
    <dgm:cxn modelId="{4207E620-D5DC-4289-BAB1-1328E814FC44}" srcId="{65A87333-34A9-48EF-9B77-D8C35B049298}" destId="{399124BB-9C92-405D-9899-2D9C9AF5A846}" srcOrd="0" destOrd="0" parTransId="{1A422742-CF14-4E0A-967B-EDA398E81584}" sibTransId="{7BE56A49-960B-4A24-BF70-78261733EF18}"/>
    <dgm:cxn modelId="{62C121A2-E5B9-4774-9866-A4548FE22A70}" srcId="{65A87333-34A9-48EF-9B77-D8C35B049298}" destId="{15A4A08A-17D9-4864-9C90-A42B7BD9CDA1}" srcOrd="1" destOrd="0" parTransId="{D52D6D4C-65DD-44A5-A6F6-373300726302}" sibTransId="{98B0E561-966A-490E-8B64-B230D391CB75}"/>
    <dgm:cxn modelId="{9996D0A2-CA00-4839-81FB-11A8B6C4BA26}" type="presOf" srcId="{15A4A08A-17D9-4864-9C90-A42B7BD9CDA1}" destId="{76F7C572-1B93-41E3-B524-94A95C70E27C}" srcOrd="0" destOrd="0" presId="urn:microsoft.com/office/officeart/2018/2/layout/IconVerticalSolidList"/>
    <dgm:cxn modelId="{0B2695D3-C62E-4826-AC13-F8E839C8353A}" type="presOf" srcId="{399124BB-9C92-405D-9899-2D9C9AF5A846}" destId="{3FC6545D-4811-4E83-B8AA-CBABC624471B}" srcOrd="0" destOrd="0" presId="urn:microsoft.com/office/officeart/2018/2/layout/IconVerticalSolidList"/>
    <dgm:cxn modelId="{3B0391D9-9D67-48F1-879B-A5846FB96C0D}" type="presOf" srcId="{2769C686-F6E8-4E3F-8E70-3AFD947B937E}" destId="{31407231-2D3E-4FE5-A387-785C1722E5E5}" srcOrd="0" destOrd="0" presId="urn:microsoft.com/office/officeart/2018/2/layout/IconVerticalSolidList"/>
    <dgm:cxn modelId="{3B315DAE-4F24-4F43-B956-0A43694F2E7B}" type="presParOf" srcId="{F4442959-5033-419A-A17E-2A3329BDCEA0}" destId="{B0C1BEE3-6343-4B79-B6E2-66E896733880}" srcOrd="0" destOrd="0" presId="urn:microsoft.com/office/officeart/2018/2/layout/IconVerticalSolidList"/>
    <dgm:cxn modelId="{5AC63B06-0696-4DD0-BE38-A102B68EDDE2}" type="presParOf" srcId="{B0C1BEE3-6343-4B79-B6E2-66E896733880}" destId="{6244468C-6FF7-4ACE-9AFA-6FAAAFCE97F7}" srcOrd="0" destOrd="0" presId="urn:microsoft.com/office/officeart/2018/2/layout/IconVerticalSolidList"/>
    <dgm:cxn modelId="{878BCB26-F02B-4A39-9427-39218891AA24}" type="presParOf" srcId="{B0C1BEE3-6343-4B79-B6E2-66E896733880}" destId="{4D41EBFC-DDDE-469F-9F44-A3AE428A4629}" srcOrd="1" destOrd="0" presId="urn:microsoft.com/office/officeart/2018/2/layout/IconVerticalSolidList"/>
    <dgm:cxn modelId="{E071263F-7984-43E2-8D38-1D2134706B4F}" type="presParOf" srcId="{B0C1BEE3-6343-4B79-B6E2-66E896733880}" destId="{9AA11A66-EA78-4D37-A75E-D28106ABD031}" srcOrd="2" destOrd="0" presId="urn:microsoft.com/office/officeart/2018/2/layout/IconVerticalSolidList"/>
    <dgm:cxn modelId="{6C1A8183-6A52-4C3F-BAB3-180412C2670E}" type="presParOf" srcId="{B0C1BEE3-6343-4B79-B6E2-66E896733880}" destId="{3FC6545D-4811-4E83-B8AA-CBABC624471B}" srcOrd="3" destOrd="0" presId="urn:microsoft.com/office/officeart/2018/2/layout/IconVerticalSolidList"/>
    <dgm:cxn modelId="{9669948C-B9F6-43A2-ADAF-433E39CF4B16}" type="presParOf" srcId="{F4442959-5033-419A-A17E-2A3329BDCEA0}" destId="{0577711A-00B2-4666-81E6-F325449B0A6F}" srcOrd="1" destOrd="0" presId="urn:microsoft.com/office/officeart/2018/2/layout/IconVerticalSolidList"/>
    <dgm:cxn modelId="{19D4FD99-2CB7-4947-B53B-8B2865D4E75F}" type="presParOf" srcId="{F4442959-5033-419A-A17E-2A3329BDCEA0}" destId="{D679BBA4-AEC2-4306-9C4F-D8E8C17A5547}" srcOrd="2" destOrd="0" presId="urn:microsoft.com/office/officeart/2018/2/layout/IconVerticalSolidList"/>
    <dgm:cxn modelId="{298F032F-9E42-4F19-BABC-2DE844A127C5}" type="presParOf" srcId="{D679BBA4-AEC2-4306-9C4F-D8E8C17A5547}" destId="{2E05936A-A688-4042-8A8E-CE2CA12AAFA4}" srcOrd="0" destOrd="0" presId="urn:microsoft.com/office/officeart/2018/2/layout/IconVerticalSolidList"/>
    <dgm:cxn modelId="{C55BA232-BC3A-4BB6-AFA4-C78EC44C964B}" type="presParOf" srcId="{D679BBA4-AEC2-4306-9C4F-D8E8C17A5547}" destId="{940903C0-B5C1-4F4C-A570-24FA3CE6D242}" srcOrd="1" destOrd="0" presId="urn:microsoft.com/office/officeart/2018/2/layout/IconVerticalSolidList"/>
    <dgm:cxn modelId="{982C8126-3394-4E33-BBC6-C17BDD166119}" type="presParOf" srcId="{D679BBA4-AEC2-4306-9C4F-D8E8C17A5547}" destId="{E8D107E2-89B2-478B-9D26-3CCC1343ABB5}" srcOrd="2" destOrd="0" presId="urn:microsoft.com/office/officeart/2018/2/layout/IconVerticalSolidList"/>
    <dgm:cxn modelId="{22EAF306-76F8-41B5-8ACE-651A7306DA77}" type="presParOf" srcId="{D679BBA4-AEC2-4306-9C4F-D8E8C17A5547}" destId="{76F7C572-1B93-41E3-B524-94A95C70E27C}" srcOrd="3" destOrd="0" presId="urn:microsoft.com/office/officeart/2018/2/layout/IconVerticalSolidList"/>
    <dgm:cxn modelId="{3ACBE274-C69B-46C0-86A3-C765CD3E0C8D}" type="presParOf" srcId="{F4442959-5033-419A-A17E-2A3329BDCEA0}" destId="{32A04EE0-532E-436F-9EDA-6C64B8102D50}" srcOrd="3" destOrd="0" presId="urn:microsoft.com/office/officeart/2018/2/layout/IconVerticalSolidList"/>
    <dgm:cxn modelId="{544729F3-B755-480B-BC38-A2E6BACC0070}" type="presParOf" srcId="{F4442959-5033-419A-A17E-2A3329BDCEA0}" destId="{1D519C0C-64AE-4B45-8D3C-C86EF524FEBE}" srcOrd="4" destOrd="0" presId="urn:microsoft.com/office/officeart/2018/2/layout/IconVerticalSolidList"/>
    <dgm:cxn modelId="{D3AFB4A9-D253-4825-86DC-845FE781B233}" type="presParOf" srcId="{1D519C0C-64AE-4B45-8D3C-C86EF524FEBE}" destId="{03A956DF-8073-47AE-9D3D-AD96BFE113D9}" srcOrd="0" destOrd="0" presId="urn:microsoft.com/office/officeart/2018/2/layout/IconVerticalSolidList"/>
    <dgm:cxn modelId="{58CF35BB-09CB-458B-A1F6-1D8C6523C8BC}" type="presParOf" srcId="{1D519C0C-64AE-4B45-8D3C-C86EF524FEBE}" destId="{2B4E3D6B-93DA-42D1-A7D8-D3E4A7097338}" srcOrd="1" destOrd="0" presId="urn:microsoft.com/office/officeart/2018/2/layout/IconVerticalSolidList"/>
    <dgm:cxn modelId="{1A658635-02F0-4DC3-9BE9-8880064674EB}" type="presParOf" srcId="{1D519C0C-64AE-4B45-8D3C-C86EF524FEBE}" destId="{5229CCAF-AA70-48CC-AD8A-688E4E73D890}" srcOrd="2" destOrd="0" presId="urn:microsoft.com/office/officeart/2018/2/layout/IconVerticalSolidList"/>
    <dgm:cxn modelId="{F326B2F4-C1B2-4003-8D95-8704F9DEE765}" type="presParOf" srcId="{1D519C0C-64AE-4B45-8D3C-C86EF524FEBE}" destId="{31407231-2D3E-4FE5-A387-785C1722E5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CF3CFE-1E95-4A95-8EA1-808C4F0DEF8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8790F6-19B4-4603-B472-B35FF0625435}">
      <dgm:prSet/>
      <dgm:spPr/>
      <dgm:t>
        <a:bodyPr anchor="ctr"/>
        <a:lstStyle/>
        <a:p>
          <a:pPr algn="l">
            <a:lnSpc>
              <a:spcPct val="100000"/>
            </a:lnSpc>
            <a:defRPr b="1"/>
          </a:pPr>
          <a:r>
            <a:rPr lang="en-US"/>
            <a:t>1) Revenue Diversification</a:t>
          </a:r>
        </a:p>
      </dgm:t>
    </dgm:pt>
    <dgm:pt modelId="{4418366A-99DE-469D-84AF-6C3ADEB6C76C}" type="parTrans" cxnId="{769E12DC-AE00-4F74-9B10-C863D9E9705A}">
      <dgm:prSet/>
      <dgm:spPr/>
      <dgm:t>
        <a:bodyPr/>
        <a:lstStyle/>
        <a:p>
          <a:endParaRPr lang="en-US"/>
        </a:p>
      </dgm:t>
    </dgm:pt>
    <dgm:pt modelId="{FE435A3C-B52F-4C08-8947-CA0F9907D288}" type="sibTrans" cxnId="{769E12DC-AE00-4F74-9B10-C863D9E9705A}">
      <dgm:prSet/>
      <dgm:spPr/>
      <dgm:t>
        <a:bodyPr/>
        <a:lstStyle/>
        <a:p>
          <a:endParaRPr lang="en-US"/>
        </a:p>
      </dgm:t>
    </dgm:pt>
    <dgm:pt modelId="{E5CE6688-3C4B-4785-ABB7-B36BED1FBEC2}">
      <dgm:prSet/>
      <dgm:spPr/>
      <dgm:t>
        <a:bodyPr/>
        <a:lstStyle/>
        <a:p>
          <a:pPr>
            <a:lnSpc>
              <a:spcPct val="100000"/>
            </a:lnSpc>
          </a:pPr>
          <a:r>
            <a:rPr lang="en-US"/>
            <a:t>Use a time-series analysis to track revenue trends by segment.</a:t>
          </a:r>
        </a:p>
        <a:p>
          <a:pPr algn="just"/>
          <a:endParaRPr lang="en-US"/>
        </a:p>
      </dgm:t>
    </dgm:pt>
    <dgm:pt modelId="{4EF17895-2ED8-4744-839F-69E6B2540C75}" type="parTrans" cxnId="{65CFE524-5643-4AB2-9692-68CC5CEA6C1D}">
      <dgm:prSet/>
      <dgm:spPr/>
      <dgm:t>
        <a:bodyPr/>
        <a:lstStyle/>
        <a:p>
          <a:endParaRPr lang="en-US"/>
        </a:p>
      </dgm:t>
    </dgm:pt>
    <dgm:pt modelId="{68D02094-EE97-459B-B329-A09B93DB0BC6}" type="sibTrans" cxnId="{65CFE524-5643-4AB2-9692-68CC5CEA6C1D}">
      <dgm:prSet/>
      <dgm:spPr/>
      <dgm:t>
        <a:bodyPr/>
        <a:lstStyle/>
        <a:p>
          <a:endParaRPr lang="en-US"/>
        </a:p>
      </dgm:t>
    </dgm:pt>
    <dgm:pt modelId="{47187DC3-994B-45DC-9C6C-C251F93AE86F}">
      <dgm:prSet/>
      <dgm:spPr/>
      <dgm:t>
        <a:bodyPr/>
        <a:lstStyle/>
        <a:p>
          <a:pPr>
            <a:lnSpc>
              <a:spcPct val="100000"/>
            </a:lnSpc>
          </a:pPr>
          <a:r>
            <a:rPr lang="en-US"/>
            <a:t>Perform a percentage breakdown of each segment’s contribution to total revenue.</a:t>
          </a:r>
        </a:p>
        <a:p>
          <a:pPr algn="just"/>
          <a:endParaRPr lang="en-US"/>
        </a:p>
      </dgm:t>
    </dgm:pt>
    <dgm:pt modelId="{CEE9F045-8DD6-4D52-9C9F-2732C3A0661A}" type="parTrans" cxnId="{77C7656C-837F-4E0B-B1E0-F7CE33C904AF}">
      <dgm:prSet/>
      <dgm:spPr/>
      <dgm:t>
        <a:bodyPr/>
        <a:lstStyle/>
        <a:p>
          <a:endParaRPr lang="en-US"/>
        </a:p>
      </dgm:t>
    </dgm:pt>
    <dgm:pt modelId="{9C6DBF61-6C43-4208-81D0-3C2A3102DE1C}" type="sibTrans" cxnId="{77C7656C-837F-4E0B-B1E0-F7CE33C904AF}">
      <dgm:prSet/>
      <dgm:spPr/>
      <dgm:t>
        <a:bodyPr/>
        <a:lstStyle/>
        <a:p>
          <a:endParaRPr lang="en-US"/>
        </a:p>
      </dgm:t>
    </dgm:pt>
    <dgm:pt modelId="{364D2F96-3AFE-40F2-8EBB-010B0A5C8A0F}">
      <dgm:prSet/>
      <dgm:spPr/>
      <dgm:t>
        <a:bodyPr/>
        <a:lstStyle/>
        <a:p>
          <a:pPr algn="l">
            <a:lnSpc>
              <a:spcPct val="100000"/>
            </a:lnSpc>
          </a:pPr>
          <a:r>
            <a:rPr lang="en-US"/>
            <a:t>Highlight segments showing consistent growth or decline.</a:t>
          </a:r>
        </a:p>
      </dgm:t>
    </dgm:pt>
    <dgm:pt modelId="{4E0F4916-211F-4E33-81B0-A1D6E2A478E9}" type="parTrans" cxnId="{211FFC4E-758C-421B-A78A-69236E555C72}">
      <dgm:prSet/>
      <dgm:spPr/>
      <dgm:t>
        <a:bodyPr/>
        <a:lstStyle/>
        <a:p>
          <a:endParaRPr lang="en-US"/>
        </a:p>
      </dgm:t>
    </dgm:pt>
    <dgm:pt modelId="{FFF382A4-BF14-4D3B-8DC3-922B537B4CBB}" type="sibTrans" cxnId="{211FFC4E-758C-421B-A78A-69236E555C72}">
      <dgm:prSet/>
      <dgm:spPr/>
      <dgm:t>
        <a:bodyPr/>
        <a:lstStyle/>
        <a:p>
          <a:endParaRPr lang="en-US"/>
        </a:p>
      </dgm:t>
    </dgm:pt>
    <dgm:pt modelId="{F65283FE-0635-4B3E-94E8-B91C618EDBB6}">
      <dgm:prSet/>
      <dgm:spPr/>
      <dgm:t>
        <a:bodyPr anchor="ctr"/>
        <a:lstStyle/>
        <a:p>
          <a:pPr>
            <a:lnSpc>
              <a:spcPct val="100000"/>
            </a:lnSpc>
            <a:defRPr b="1"/>
          </a:pPr>
          <a:r>
            <a:rPr lang="en-US"/>
            <a:t>2) Effective Ticket Price vs. Inflation</a:t>
          </a:r>
        </a:p>
      </dgm:t>
    </dgm:pt>
    <dgm:pt modelId="{9855A713-037A-4A27-993E-C6AD4BEB735C}" type="parTrans" cxnId="{F0A273E2-D18A-49C3-A61C-3DB7408B14B0}">
      <dgm:prSet/>
      <dgm:spPr/>
      <dgm:t>
        <a:bodyPr/>
        <a:lstStyle/>
        <a:p>
          <a:endParaRPr lang="en-US"/>
        </a:p>
      </dgm:t>
    </dgm:pt>
    <dgm:pt modelId="{E027E3F2-D387-44FD-AC5E-D5018960629D}" type="sibTrans" cxnId="{F0A273E2-D18A-49C3-A61C-3DB7408B14B0}">
      <dgm:prSet/>
      <dgm:spPr/>
      <dgm:t>
        <a:bodyPr/>
        <a:lstStyle/>
        <a:p>
          <a:endParaRPr lang="en-US"/>
        </a:p>
      </dgm:t>
    </dgm:pt>
    <dgm:pt modelId="{AAD2507F-D4E4-4B33-B4FC-BB1A94C25EF8}">
      <dgm:prSet/>
      <dgm:spPr/>
      <dgm:t>
        <a:bodyPr/>
        <a:lstStyle/>
        <a:p>
          <a:pPr algn="l">
            <a:lnSpc>
              <a:spcPct val="100000"/>
            </a:lnSpc>
          </a:pPr>
          <a:r>
            <a:rPr lang="en-US"/>
            <a:t>Adjust historical ticket prices for inflation and compare them with actual price increases.</a:t>
          </a:r>
        </a:p>
        <a:p>
          <a:pPr algn="l"/>
          <a:endParaRPr lang="en-US"/>
        </a:p>
      </dgm:t>
    </dgm:pt>
    <dgm:pt modelId="{1C097246-C48B-4408-B50F-81FEB5B9E877}" type="parTrans" cxnId="{7D21A079-F6B0-4D0E-A6A3-65B1A1E6CD90}">
      <dgm:prSet/>
      <dgm:spPr/>
      <dgm:t>
        <a:bodyPr/>
        <a:lstStyle/>
        <a:p>
          <a:endParaRPr lang="en-US"/>
        </a:p>
      </dgm:t>
    </dgm:pt>
    <dgm:pt modelId="{B1FF7F6D-8733-481B-9DD5-FEEB01AD83DF}" type="sibTrans" cxnId="{7D21A079-F6B0-4D0E-A6A3-65B1A1E6CD90}">
      <dgm:prSet/>
      <dgm:spPr/>
      <dgm:t>
        <a:bodyPr/>
        <a:lstStyle/>
        <a:p>
          <a:endParaRPr lang="en-US"/>
        </a:p>
      </dgm:t>
    </dgm:pt>
    <dgm:pt modelId="{5E1D3621-0125-4071-8029-4697087E3507}">
      <dgm:prSet/>
      <dgm:spPr/>
      <dgm:t>
        <a:bodyPr/>
        <a:lstStyle/>
        <a:p>
          <a:pPr algn="l">
            <a:lnSpc>
              <a:spcPct val="100000"/>
            </a:lnSpc>
          </a:pPr>
          <a:r>
            <a:rPr lang="en-US"/>
            <a:t>Analyze skier visit trends to see if higher prices impact visitation rates.</a:t>
          </a:r>
        </a:p>
        <a:p>
          <a:pPr algn="l"/>
          <a:endParaRPr lang="en-US"/>
        </a:p>
      </dgm:t>
    </dgm:pt>
    <dgm:pt modelId="{F1D7AD81-176B-4777-822F-3F8C32000DE3}" type="parTrans" cxnId="{D83E8709-49A9-4162-836E-94B17C3CA02A}">
      <dgm:prSet/>
      <dgm:spPr/>
      <dgm:t>
        <a:bodyPr/>
        <a:lstStyle/>
        <a:p>
          <a:endParaRPr lang="en-US"/>
        </a:p>
      </dgm:t>
    </dgm:pt>
    <dgm:pt modelId="{D390432C-1355-4438-8178-152F00F53DE3}" type="sibTrans" cxnId="{D83E8709-49A9-4162-836E-94B17C3CA02A}">
      <dgm:prSet/>
      <dgm:spPr/>
      <dgm:t>
        <a:bodyPr/>
        <a:lstStyle/>
        <a:p>
          <a:endParaRPr lang="en-US"/>
        </a:p>
      </dgm:t>
    </dgm:pt>
    <dgm:pt modelId="{A7D8BFB9-29FD-4975-A2A3-624EAF56109E}">
      <dgm:prSet/>
      <dgm:spPr/>
      <dgm:t>
        <a:bodyPr/>
        <a:lstStyle/>
        <a:p>
          <a:pPr algn="l">
            <a:lnSpc>
              <a:spcPct val="100000"/>
            </a:lnSpc>
          </a:pPr>
          <a:r>
            <a:rPr lang="en-US"/>
            <a:t>Use correlation analysis to determine the relationship between price increases and skier visits.</a:t>
          </a:r>
        </a:p>
      </dgm:t>
    </dgm:pt>
    <dgm:pt modelId="{7A79BC18-460A-4E39-A14D-D2CA8D458035}" type="parTrans" cxnId="{39F6AD9D-764A-4992-B69B-F43A81A2599B}">
      <dgm:prSet/>
      <dgm:spPr/>
      <dgm:t>
        <a:bodyPr/>
        <a:lstStyle/>
        <a:p>
          <a:endParaRPr lang="en-US"/>
        </a:p>
      </dgm:t>
    </dgm:pt>
    <dgm:pt modelId="{0D38E945-7F6D-40C1-8BBA-5D4A722400F7}" type="sibTrans" cxnId="{39F6AD9D-764A-4992-B69B-F43A81A2599B}">
      <dgm:prSet/>
      <dgm:spPr/>
      <dgm:t>
        <a:bodyPr/>
        <a:lstStyle/>
        <a:p>
          <a:endParaRPr lang="en-US"/>
        </a:p>
      </dgm:t>
    </dgm:pt>
    <dgm:pt modelId="{BDA15032-587C-4A1E-BF37-278797BD8A93}">
      <dgm:prSet/>
      <dgm:spPr/>
      <dgm:t>
        <a:bodyPr anchor="ctr"/>
        <a:lstStyle/>
        <a:p>
          <a:pPr algn="l">
            <a:lnSpc>
              <a:spcPct val="100000"/>
            </a:lnSpc>
            <a:defRPr b="1"/>
          </a:pPr>
          <a:r>
            <a:rPr lang="en-US"/>
            <a:t>3) Capital Expenditures &amp; ROI</a:t>
          </a:r>
        </a:p>
      </dgm:t>
    </dgm:pt>
    <dgm:pt modelId="{36700A26-C6E9-44FE-BBE9-28903923936C}" type="parTrans" cxnId="{848FD9D2-6C6C-49D4-9D1D-64691F4F6384}">
      <dgm:prSet/>
      <dgm:spPr/>
      <dgm:t>
        <a:bodyPr/>
        <a:lstStyle/>
        <a:p>
          <a:endParaRPr lang="en-US"/>
        </a:p>
      </dgm:t>
    </dgm:pt>
    <dgm:pt modelId="{664A2AA7-B37A-452F-AE45-1BC5AB87F216}" type="sibTrans" cxnId="{848FD9D2-6C6C-49D4-9D1D-64691F4F6384}">
      <dgm:prSet/>
      <dgm:spPr/>
      <dgm:t>
        <a:bodyPr/>
        <a:lstStyle/>
        <a:p>
          <a:endParaRPr lang="en-US"/>
        </a:p>
      </dgm:t>
    </dgm:pt>
    <dgm:pt modelId="{C3892C9F-4B4B-43C8-B69A-2F89CC085B53}">
      <dgm:prSet/>
      <dgm:spPr/>
      <dgm:t>
        <a:bodyPr/>
        <a:lstStyle/>
        <a:p>
          <a:pPr algn="l">
            <a:lnSpc>
              <a:spcPct val="100000"/>
            </a:lnSpc>
          </a:pPr>
          <a:r>
            <a:rPr lang="en-US"/>
            <a:t>Identify significant capital expenditure periods and corresponding revenue and skier visit trends.</a:t>
          </a:r>
        </a:p>
        <a:p>
          <a:pPr algn="l"/>
          <a:endParaRPr lang="en-US"/>
        </a:p>
      </dgm:t>
    </dgm:pt>
    <dgm:pt modelId="{B70DD654-1619-4629-97C6-0BDE3488E079}" type="parTrans" cxnId="{DDAA3839-7969-4410-9873-11DDF7AFC3DF}">
      <dgm:prSet/>
      <dgm:spPr/>
      <dgm:t>
        <a:bodyPr/>
        <a:lstStyle/>
        <a:p>
          <a:endParaRPr lang="en-US"/>
        </a:p>
      </dgm:t>
    </dgm:pt>
    <dgm:pt modelId="{B513BED7-9252-41A4-AECA-8E865AE16D5A}" type="sibTrans" cxnId="{DDAA3839-7969-4410-9873-11DDF7AFC3DF}">
      <dgm:prSet/>
      <dgm:spPr/>
      <dgm:t>
        <a:bodyPr/>
        <a:lstStyle/>
        <a:p>
          <a:endParaRPr lang="en-US"/>
        </a:p>
      </dgm:t>
    </dgm:pt>
    <dgm:pt modelId="{1F15A028-8FA3-4C2D-88A2-916EF0B319EA}">
      <dgm:prSet/>
      <dgm:spPr/>
      <dgm:t>
        <a:bodyPr/>
        <a:lstStyle/>
        <a:p>
          <a:pPr algn="l">
            <a:lnSpc>
              <a:spcPct val="100000"/>
            </a:lnSpc>
          </a:pPr>
          <a:r>
            <a:rPr lang="en-US"/>
            <a:t>Calculate ROI for capital investments by comparing revenue per skier and total net revenue.</a:t>
          </a:r>
        </a:p>
      </dgm:t>
    </dgm:pt>
    <dgm:pt modelId="{4C496517-8049-4251-AC96-1F6C66FA4088}" type="parTrans" cxnId="{0024CEF5-F48F-4F26-ABD3-81BCE77B038B}">
      <dgm:prSet/>
      <dgm:spPr/>
      <dgm:t>
        <a:bodyPr/>
        <a:lstStyle/>
        <a:p>
          <a:endParaRPr lang="en-US"/>
        </a:p>
      </dgm:t>
    </dgm:pt>
    <dgm:pt modelId="{52062366-EF43-472D-882D-864730E64319}" type="sibTrans" cxnId="{0024CEF5-F48F-4F26-ABD3-81BCE77B038B}">
      <dgm:prSet/>
      <dgm:spPr/>
      <dgm:t>
        <a:bodyPr/>
        <a:lstStyle/>
        <a:p>
          <a:endParaRPr lang="en-US"/>
        </a:p>
      </dgm:t>
    </dgm:pt>
    <dgm:pt modelId="{B2B9682B-806C-4C75-A811-7C41B0E11B0A}" type="pres">
      <dgm:prSet presAssocID="{FBCF3CFE-1E95-4A95-8EA1-808C4F0DEF81}" presName="root" presStyleCnt="0">
        <dgm:presLayoutVars>
          <dgm:dir/>
          <dgm:resizeHandles val="exact"/>
        </dgm:presLayoutVars>
      </dgm:prSet>
      <dgm:spPr/>
    </dgm:pt>
    <dgm:pt modelId="{57EEB6DD-564C-4421-8194-811A93A11F17}" type="pres">
      <dgm:prSet presAssocID="{618790F6-19B4-4603-B472-B35FF0625435}" presName="compNode" presStyleCnt="0"/>
      <dgm:spPr/>
    </dgm:pt>
    <dgm:pt modelId="{017AF5EF-4D39-4E11-9A20-B02F6A2F3228}" type="pres">
      <dgm:prSet presAssocID="{618790F6-19B4-4603-B472-B35FF062543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EBE4984C-FB18-4AFA-8925-0E218D2D1526}" type="pres">
      <dgm:prSet presAssocID="{618790F6-19B4-4603-B472-B35FF0625435}" presName="iconSpace" presStyleCnt="0"/>
      <dgm:spPr/>
    </dgm:pt>
    <dgm:pt modelId="{AFC900DB-544C-4FAF-B24C-36792E1E2246}" type="pres">
      <dgm:prSet presAssocID="{618790F6-19B4-4603-B472-B35FF0625435}" presName="parTx" presStyleLbl="revTx" presStyleIdx="0" presStyleCnt="6">
        <dgm:presLayoutVars>
          <dgm:chMax val="0"/>
          <dgm:chPref val="0"/>
        </dgm:presLayoutVars>
      </dgm:prSet>
      <dgm:spPr/>
    </dgm:pt>
    <dgm:pt modelId="{E737912A-0867-4966-BA9F-FD201B4BB363}" type="pres">
      <dgm:prSet presAssocID="{618790F6-19B4-4603-B472-B35FF0625435}" presName="txSpace" presStyleCnt="0"/>
      <dgm:spPr/>
    </dgm:pt>
    <dgm:pt modelId="{43FAA4C3-88AB-4C12-A703-28E541CBE15E}" type="pres">
      <dgm:prSet presAssocID="{618790F6-19B4-4603-B472-B35FF0625435}" presName="desTx" presStyleLbl="revTx" presStyleIdx="1" presStyleCnt="6">
        <dgm:presLayoutVars/>
      </dgm:prSet>
      <dgm:spPr/>
    </dgm:pt>
    <dgm:pt modelId="{3AD7364B-6691-41A2-A103-378CBCBB1242}" type="pres">
      <dgm:prSet presAssocID="{FE435A3C-B52F-4C08-8947-CA0F9907D288}" presName="sibTrans" presStyleCnt="0"/>
      <dgm:spPr/>
    </dgm:pt>
    <dgm:pt modelId="{F59F2B5F-B937-4CE6-990C-55B071C245B3}" type="pres">
      <dgm:prSet presAssocID="{F65283FE-0635-4B3E-94E8-B91C618EDBB6}" presName="compNode" presStyleCnt="0"/>
      <dgm:spPr/>
    </dgm:pt>
    <dgm:pt modelId="{C79BFCC8-1C3F-418F-862E-B1ED578ABDAD}" type="pres">
      <dgm:prSet presAssocID="{F65283FE-0635-4B3E-94E8-B91C618EDB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oss country skiing"/>
        </a:ext>
      </dgm:extLst>
    </dgm:pt>
    <dgm:pt modelId="{2652FD38-DC7D-4502-B00D-9192A93EB185}" type="pres">
      <dgm:prSet presAssocID="{F65283FE-0635-4B3E-94E8-B91C618EDBB6}" presName="iconSpace" presStyleCnt="0"/>
      <dgm:spPr/>
    </dgm:pt>
    <dgm:pt modelId="{B59F1374-72D7-4EA9-B7D6-EBD11E709104}" type="pres">
      <dgm:prSet presAssocID="{F65283FE-0635-4B3E-94E8-B91C618EDBB6}" presName="parTx" presStyleLbl="revTx" presStyleIdx="2" presStyleCnt="6" custScaleX="124688">
        <dgm:presLayoutVars>
          <dgm:chMax val="0"/>
          <dgm:chPref val="0"/>
        </dgm:presLayoutVars>
      </dgm:prSet>
      <dgm:spPr/>
    </dgm:pt>
    <dgm:pt modelId="{2AFD95F5-A04B-4C0A-B839-98353A1DE237}" type="pres">
      <dgm:prSet presAssocID="{F65283FE-0635-4B3E-94E8-B91C618EDBB6}" presName="txSpace" presStyleCnt="0"/>
      <dgm:spPr/>
    </dgm:pt>
    <dgm:pt modelId="{3F79BF90-B5E0-4A2A-91CD-500E268E5EF6}" type="pres">
      <dgm:prSet presAssocID="{F65283FE-0635-4B3E-94E8-B91C618EDBB6}" presName="desTx" presStyleLbl="revTx" presStyleIdx="3" presStyleCnt="6">
        <dgm:presLayoutVars/>
      </dgm:prSet>
      <dgm:spPr/>
    </dgm:pt>
    <dgm:pt modelId="{EF17B57A-E4DF-4124-939B-89F8FA7EC0BE}" type="pres">
      <dgm:prSet presAssocID="{E027E3F2-D387-44FD-AC5E-D5018960629D}" presName="sibTrans" presStyleCnt="0"/>
      <dgm:spPr/>
    </dgm:pt>
    <dgm:pt modelId="{FB6A8081-41B1-444E-A7E4-256B48D8D522}" type="pres">
      <dgm:prSet presAssocID="{BDA15032-587C-4A1E-BF37-278797BD8A93}" presName="compNode" presStyleCnt="0"/>
      <dgm:spPr/>
    </dgm:pt>
    <dgm:pt modelId="{908AAAB2-D4E7-49F8-A234-D7F1140E1FC5}" type="pres">
      <dgm:prSet presAssocID="{BDA15032-587C-4A1E-BF37-278797BD8A9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hill skiing"/>
        </a:ext>
      </dgm:extLst>
    </dgm:pt>
    <dgm:pt modelId="{E070986F-0C24-41BA-BF1E-14312D2D91F7}" type="pres">
      <dgm:prSet presAssocID="{BDA15032-587C-4A1E-BF37-278797BD8A93}" presName="iconSpace" presStyleCnt="0"/>
      <dgm:spPr/>
    </dgm:pt>
    <dgm:pt modelId="{92411DD5-8623-43EF-9A44-E8128DBF286F}" type="pres">
      <dgm:prSet presAssocID="{BDA15032-587C-4A1E-BF37-278797BD8A93}" presName="parTx" presStyleLbl="revTx" presStyleIdx="4" presStyleCnt="6">
        <dgm:presLayoutVars>
          <dgm:chMax val="0"/>
          <dgm:chPref val="0"/>
        </dgm:presLayoutVars>
      </dgm:prSet>
      <dgm:spPr/>
    </dgm:pt>
    <dgm:pt modelId="{D3E56F35-BEBD-491B-A084-B29E5D4A2F65}" type="pres">
      <dgm:prSet presAssocID="{BDA15032-587C-4A1E-BF37-278797BD8A93}" presName="txSpace" presStyleCnt="0"/>
      <dgm:spPr/>
    </dgm:pt>
    <dgm:pt modelId="{2C97A012-54F5-453D-81D2-A0C2E0098897}" type="pres">
      <dgm:prSet presAssocID="{BDA15032-587C-4A1E-BF37-278797BD8A93}" presName="desTx" presStyleLbl="revTx" presStyleIdx="5" presStyleCnt="6">
        <dgm:presLayoutVars/>
      </dgm:prSet>
      <dgm:spPr/>
    </dgm:pt>
  </dgm:ptLst>
  <dgm:cxnLst>
    <dgm:cxn modelId="{D83E8709-49A9-4162-836E-94B17C3CA02A}" srcId="{F65283FE-0635-4B3E-94E8-B91C618EDBB6}" destId="{5E1D3621-0125-4071-8029-4697087E3507}" srcOrd="1" destOrd="0" parTransId="{F1D7AD81-176B-4777-822F-3F8C32000DE3}" sibTransId="{D390432C-1355-4438-8178-152F00F53DE3}"/>
    <dgm:cxn modelId="{83F64515-3F0C-4854-BCEA-55DFF4721F06}" type="presOf" srcId="{364D2F96-3AFE-40F2-8EBB-010B0A5C8A0F}" destId="{43FAA4C3-88AB-4C12-A703-28E541CBE15E}" srcOrd="0" destOrd="2" presId="urn:microsoft.com/office/officeart/2018/5/layout/CenteredIconLabelDescriptionList"/>
    <dgm:cxn modelId="{9AE0A320-B081-4BC9-8D7C-0F6178636AD2}" type="presOf" srcId="{A7D8BFB9-29FD-4975-A2A3-624EAF56109E}" destId="{3F79BF90-B5E0-4A2A-91CD-500E268E5EF6}" srcOrd="0" destOrd="2" presId="urn:microsoft.com/office/officeart/2018/5/layout/CenteredIconLabelDescriptionList"/>
    <dgm:cxn modelId="{65CFE524-5643-4AB2-9692-68CC5CEA6C1D}" srcId="{618790F6-19B4-4603-B472-B35FF0625435}" destId="{E5CE6688-3C4B-4785-ABB7-B36BED1FBEC2}" srcOrd="0" destOrd="0" parTransId="{4EF17895-2ED8-4744-839F-69E6B2540C75}" sibTransId="{68D02094-EE97-459B-B329-A09B93DB0BC6}"/>
    <dgm:cxn modelId="{5C57E32D-BBAF-4FED-928B-4437FD945632}" type="presOf" srcId="{E5CE6688-3C4B-4785-ABB7-B36BED1FBEC2}" destId="{43FAA4C3-88AB-4C12-A703-28E541CBE15E}" srcOrd="0" destOrd="0" presId="urn:microsoft.com/office/officeart/2018/5/layout/CenteredIconLabelDescriptionList"/>
    <dgm:cxn modelId="{DDAA3839-7969-4410-9873-11DDF7AFC3DF}" srcId="{BDA15032-587C-4A1E-BF37-278797BD8A93}" destId="{C3892C9F-4B4B-43C8-B69A-2F89CC085B53}" srcOrd="0" destOrd="0" parTransId="{B70DD654-1619-4629-97C6-0BDE3488E079}" sibTransId="{B513BED7-9252-41A4-AECA-8E865AE16D5A}"/>
    <dgm:cxn modelId="{E630563B-5724-4FAF-A98B-29D17F57C091}" type="presOf" srcId="{C3892C9F-4B4B-43C8-B69A-2F89CC085B53}" destId="{2C97A012-54F5-453D-81D2-A0C2E0098897}" srcOrd="0" destOrd="0" presId="urn:microsoft.com/office/officeart/2018/5/layout/CenteredIconLabelDescriptionList"/>
    <dgm:cxn modelId="{77C7656C-837F-4E0B-B1E0-F7CE33C904AF}" srcId="{618790F6-19B4-4603-B472-B35FF0625435}" destId="{47187DC3-994B-45DC-9C6C-C251F93AE86F}" srcOrd="1" destOrd="0" parTransId="{CEE9F045-8DD6-4D52-9C9F-2732C3A0661A}" sibTransId="{9C6DBF61-6C43-4208-81D0-3C2A3102DE1C}"/>
    <dgm:cxn modelId="{211FFC4E-758C-421B-A78A-69236E555C72}" srcId="{618790F6-19B4-4603-B472-B35FF0625435}" destId="{364D2F96-3AFE-40F2-8EBB-010B0A5C8A0F}" srcOrd="2" destOrd="0" parTransId="{4E0F4916-211F-4E33-81B0-A1D6E2A478E9}" sibTransId="{FFF382A4-BF14-4D3B-8DC3-922B537B4CBB}"/>
    <dgm:cxn modelId="{4FF93F51-A171-44AF-9BA7-4885AF5B08CA}" type="presOf" srcId="{618790F6-19B4-4603-B472-B35FF0625435}" destId="{AFC900DB-544C-4FAF-B24C-36792E1E2246}" srcOrd="0" destOrd="0" presId="urn:microsoft.com/office/officeart/2018/5/layout/CenteredIconLabelDescriptionList"/>
    <dgm:cxn modelId="{7D21A079-F6B0-4D0E-A6A3-65B1A1E6CD90}" srcId="{F65283FE-0635-4B3E-94E8-B91C618EDBB6}" destId="{AAD2507F-D4E4-4B33-B4FC-BB1A94C25EF8}" srcOrd="0" destOrd="0" parTransId="{1C097246-C48B-4408-B50F-81FEB5B9E877}" sibTransId="{B1FF7F6D-8733-481B-9DD5-FEEB01AD83DF}"/>
    <dgm:cxn modelId="{1ABBA281-5352-455A-BB91-3DC206444EFE}" type="presOf" srcId="{F65283FE-0635-4B3E-94E8-B91C618EDBB6}" destId="{B59F1374-72D7-4EA9-B7D6-EBD11E709104}" srcOrd="0" destOrd="0" presId="urn:microsoft.com/office/officeart/2018/5/layout/CenteredIconLabelDescriptionList"/>
    <dgm:cxn modelId="{69528794-1A0B-4630-AEAF-CF93092BBA5D}" type="presOf" srcId="{FBCF3CFE-1E95-4A95-8EA1-808C4F0DEF81}" destId="{B2B9682B-806C-4C75-A811-7C41B0E11B0A}" srcOrd="0" destOrd="0" presId="urn:microsoft.com/office/officeart/2018/5/layout/CenteredIconLabelDescriptionList"/>
    <dgm:cxn modelId="{5308D89A-70DF-46E1-B7A5-F8DA9BFB3CAE}" type="presOf" srcId="{5E1D3621-0125-4071-8029-4697087E3507}" destId="{3F79BF90-B5E0-4A2A-91CD-500E268E5EF6}" srcOrd="0" destOrd="1" presId="urn:microsoft.com/office/officeart/2018/5/layout/CenteredIconLabelDescriptionList"/>
    <dgm:cxn modelId="{39F6AD9D-764A-4992-B69B-F43A81A2599B}" srcId="{F65283FE-0635-4B3E-94E8-B91C618EDBB6}" destId="{A7D8BFB9-29FD-4975-A2A3-624EAF56109E}" srcOrd="2" destOrd="0" parTransId="{7A79BC18-460A-4E39-A14D-D2CA8D458035}" sibTransId="{0D38E945-7F6D-40C1-8BBA-5D4A722400F7}"/>
    <dgm:cxn modelId="{3895D9C7-96A6-4E01-BDD0-C65D96E93965}" type="presOf" srcId="{47187DC3-994B-45DC-9C6C-C251F93AE86F}" destId="{43FAA4C3-88AB-4C12-A703-28E541CBE15E}" srcOrd="0" destOrd="1" presId="urn:microsoft.com/office/officeart/2018/5/layout/CenteredIconLabelDescriptionList"/>
    <dgm:cxn modelId="{9148BBC9-55F8-447D-A172-416EF07CCC46}" type="presOf" srcId="{AAD2507F-D4E4-4B33-B4FC-BB1A94C25EF8}" destId="{3F79BF90-B5E0-4A2A-91CD-500E268E5EF6}" srcOrd="0" destOrd="0" presId="urn:microsoft.com/office/officeart/2018/5/layout/CenteredIconLabelDescriptionList"/>
    <dgm:cxn modelId="{F2DDC1D2-5108-4246-8432-31874229B9AF}" type="presOf" srcId="{BDA15032-587C-4A1E-BF37-278797BD8A93}" destId="{92411DD5-8623-43EF-9A44-E8128DBF286F}" srcOrd="0" destOrd="0" presId="urn:microsoft.com/office/officeart/2018/5/layout/CenteredIconLabelDescriptionList"/>
    <dgm:cxn modelId="{848FD9D2-6C6C-49D4-9D1D-64691F4F6384}" srcId="{FBCF3CFE-1E95-4A95-8EA1-808C4F0DEF81}" destId="{BDA15032-587C-4A1E-BF37-278797BD8A93}" srcOrd="2" destOrd="0" parTransId="{36700A26-C6E9-44FE-BBE9-28903923936C}" sibTransId="{664A2AA7-B37A-452F-AE45-1BC5AB87F216}"/>
    <dgm:cxn modelId="{C02203D6-51FD-4EE7-954C-20A8232D44E9}" type="presOf" srcId="{1F15A028-8FA3-4C2D-88A2-916EF0B319EA}" destId="{2C97A012-54F5-453D-81D2-A0C2E0098897}" srcOrd="0" destOrd="1" presId="urn:microsoft.com/office/officeart/2018/5/layout/CenteredIconLabelDescriptionList"/>
    <dgm:cxn modelId="{769E12DC-AE00-4F74-9B10-C863D9E9705A}" srcId="{FBCF3CFE-1E95-4A95-8EA1-808C4F0DEF81}" destId="{618790F6-19B4-4603-B472-B35FF0625435}" srcOrd="0" destOrd="0" parTransId="{4418366A-99DE-469D-84AF-6C3ADEB6C76C}" sibTransId="{FE435A3C-B52F-4C08-8947-CA0F9907D288}"/>
    <dgm:cxn modelId="{F0A273E2-D18A-49C3-A61C-3DB7408B14B0}" srcId="{FBCF3CFE-1E95-4A95-8EA1-808C4F0DEF81}" destId="{F65283FE-0635-4B3E-94E8-B91C618EDBB6}" srcOrd="1" destOrd="0" parTransId="{9855A713-037A-4A27-993E-C6AD4BEB735C}" sibTransId="{E027E3F2-D387-44FD-AC5E-D5018960629D}"/>
    <dgm:cxn modelId="{0024CEF5-F48F-4F26-ABD3-81BCE77B038B}" srcId="{BDA15032-587C-4A1E-BF37-278797BD8A93}" destId="{1F15A028-8FA3-4C2D-88A2-916EF0B319EA}" srcOrd="1" destOrd="0" parTransId="{4C496517-8049-4251-AC96-1F6C66FA4088}" sibTransId="{52062366-EF43-472D-882D-864730E64319}"/>
    <dgm:cxn modelId="{2167D76E-4A46-4FE5-833A-341A654731F1}" type="presParOf" srcId="{B2B9682B-806C-4C75-A811-7C41B0E11B0A}" destId="{57EEB6DD-564C-4421-8194-811A93A11F17}" srcOrd="0" destOrd="0" presId="urn:microsoft.com/office/officeart/2018/5/layout/CenteredIconLabelDescriptionList"/>
    <dgm:cxn modelId="{7ADBFC1C-F1BB-44B4-8CB9-2840F2353C87}" type="presParOf" srcId="{57EEB6DD-564C-4421-8194-811A93A11F17}" destId="{017AF5EF-4D39-4E11-9A20-B02F6A2F3228}" srcOrd="0" destOrd="0" presId="urn:microsoft.com/office/officeart/2018/5/layout/CenteredIconLabelDescriptionList"/>
    <dgm:cxn modelId="{A5264782-E368-47F8-9EBC-3653EFAF192F}" type="presParOf" srcId="{57EEB6DD-564C-4421-8194-811A93A11F17}" destId="{EBE4984C-FB18-4AFA-8925-0E218D2D1526}" srcOrd="1" destOrd="0" presId="urn:microsoft.com/office/officeart/2018/5/layout/CenteredIconLabelDescriptionList"/>
    <dgm:cxn modelId="{32B1C3D3-9659-4238-9B08-3D6CD824023D}" type="presParOf" srcId="{57EEB6DD-564C-4421-8194-811A93A11F17}" destId="{AFC900DB-544C-4FAF-B24C-36792E1E2246}" srcOrd="2" destOrd="0" presId="urn:microsoft.com/office/officeart/2018/5/layout/CenteredIconLabelDescriptionList"/>
    <dgm:cxn modelId="{0397F6E8-3BC8-4CBD-810E-427CD39AD604}" type="presParOf" srcId="{57EEB6DD-564C-4421-8194-811A93A11F17}" destId="{E737912A-0867-4966-BA9F-FD201B4BB363}" srcOrd="3" destOrd="0" presId="urn:microsoft.com/office/officeart/2018/5/layout/CenteredIconLabelDescriptionList"/>
    <dgm:cxn modelId="{A9BCBFE6-BCE3-4C2F-84DB-A55354DAF030}" type="presParOf" srcId="{57EEB6DD-564C-4421-8194-811A93A11F17}" destId="{43FAA4C3-88AB-4C12-A703-28E541CBE15E}" srcOrd="4" destOrd="0" presId="urn:microsoft.com/office/officeart/2018/5/layout/CenteredIconLabelDescriptionList"/>
    <dgm:cxn modelId="{D37B3662-FDCE-4A95-9A83-3BE057988994}" type="presParOf" srcId="{B2B9682B-806C-4C75-A811-7C41B0E11B0A}" destId="{3AD7364B-6691-41A2-A103-378CBCBB1242}" srcOrd="1" destOrd="0" presId="urn:microsoft.com/office/officeart/2018/5/layout/CenteredIconLabelDescriptionList"/>
    <dgm:cxn modelId="{DE562219-30CC-4C6D-BA99-F08FDB3EB0D6}" type="presParOf" srcId="{B2B9682B-806C-4C75-A811-7C41B0E11B0A}" destId="{F59F2B5F-B937-4CE6-990C-55B071C245B3}" srcOrd="2" destOrd="0" presId="urn:microsoft.com/office/officeart/2018/5/layout/CenteredIconLabelDescriptionList"/>
    <dgm:cxn modelId="{CB80B3FE-1029-41FB-BEB0-D1E8F63B6BD6}" type="presParOf" srcId="{F59F2B5F-B937-4CE6-990C-55B071C245B3}" destId="{C79BFCC8-1C3F-418F-862E-B1ED578ABDAD}" srcOrd="0" destOrd="0" presId="urn:microsoft.com/office/officeart/2018/5/layout/CenteredIconLabelDescriptionList"/>
    <dgm:cxn modelId="{BB391D39-9A89-43F7-8803-472038E76E00}" type="presParOf" srcId="{F59F2B5F-B937-4CE6-990C-55B071C245B3}" destId="{2652FD38-DC7D-4502-B00D-9192A93EB185}" srcOrd="1" destOrd="0" presId="urn:microsoft.com/office/officeart/2018/5/layout/CenteredIconLabelDescriptionList"/>
    <dgm:cxn modelId="{8CF9883A-A6A3-4C5A-8F0C-68A1DDC4759D}" type="presParOf" srcId="{F59F2B5F-B937-4CE6-990C-55B071C245B3}" destId="{B59F1374-72D7-4EA9-B7D6-EBD11E709104}" srcOrd="2" destOrd="0" presId="urn:microsoft.com/office/officeart/2018/5/layout/CenteredIconLabelDescriptionList"/>
    <dgm:cxn modelId="{2BA83B6A-2CA9-4B69-9845-3F4BAC11CAA6}" type="presParOf" srcId="{F59F2B5F-B937-4CE6-990C-55B071C245B3}" destId="{2AFD95F5-A04B-4C0A-B839-98353A1DE237}" srcOrd="3" destOrd="0" presId="urn:microsoft.com/office/officeart/2018/5/layout/CenteredIconLabelDescriptionList"/>
    <dgm:cxn modelId="{7BC01E35-E850-4E49-BE87-473C41D62248}" type="presParOf" srcId="{F59F2B5F-B937-4CE6-990C-55B071C245B3}" destId="{3F79BF90-B5E0-4A2A-91CD-500E268E5EF6}" srcOrd="4" destOrd="0" presId="urn:microsoft.com/office/officeart/2018/5/layout/CenteredIconLabelDescriptionList"/>
    <dgm:cxn modelId="{D4D18332-51C6-4EAC-A2A7-18140278A0F7}" type="presParOf" srcId="{B2B9682B-806C-4C75-A811-7C41B0E11B0A}" destId="{EF17B57A-E4DF-4124-939B-89F8FA7EC0BE}" srcOrd="3" destOrd="0" presId="urn:microsoft.com/office/officeart/2018/5/layout/CenteredIconLabelDescriptionList"/>
    <dgm:cxn modelId="{5F7E21DF-2E20-4878-A476-B4EF84269106}" type="presParOf" srcId="{B2B9682B-806C-4C75-A811-7C41B0E11B0A}" destId="{FB6A8081-41B1-444E-A7E4-256B48D8D522}" srcOrd="4" destOrd="0" presId="urn:microsoft.com/office/officeart/2018/5/layout/CenteredIconLabelDescriptionList"/>
    <dgm:cxn modelId="{E64A7C7B-6249-4BE7-9FA3-71324068FFF5}" type="presParOf" srcId="{FB6A8081-41B1-444E-A7E4-256B48D8D522}" destId="{908AAAB2-D4E7-49F8-A234-D7F1140E1FC5}" srcOrd="0" destOrd="0" presId="urn:microsoft.com/office/officeart/2018/5/layout/CenteredIconLabelDescriptionList"/>
    <dgm:cxn modelId="{DDC5BA76-DE76-4F15-931A-787586AF9566}" type="presParOf" srcId="{FB6A8081-41B1-444E-A7E4-256B48D8D522}" destId="{E070986F-0C24-41BA-BF1E-14312D2D91F7}" srcOrd="1" destOrd="0" presId="urn:microsoft.com/office/officeart/2018/5/layout/CenteredIconLabelDescriptionList"/>
    <dgm:cxn modelId="{71F71723-E2FB-49ED-9AEA-B1672E8B44EF}" type="presParOf" srcId="{FB6A8081-41B1-444E-A7E4-256B48D8D522}" destId="{92411DD5-8623-43EF-9A44-E8128DBF286F}" srcOrd="2" destOrd="0" presId="urn:microsoft.com/office/officeart/2018/5/layout/CenteredIconLabelDescriptionList"/>
    <dgm:cxn modelId="{6621B80C-61F8-4069-B5A2-FF6B12A51158}" type="presParOf" srcId="{FB6A8081-41B1-444E-A7E4-256B48D8D522}" destId="{D3E56F35-BEBD-491B-A084-B29E5D4A2F65}" srcOrd="3" destOrd="0" presId="urn:microsoft.com/office/officeart/2018/5/layout/CenteredIconLabelDescriptionList"/>
    <dgm:cxn modelId="{4D3E6547-AC21-471D-89B5-ED57CB5BF115}" type="presParOf" srcId="{FB6A8081-41B1-444E-A7E4-256B48D8D522}" destId="{2C97A012-54F5-453D-81D2-A0C2E009889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0B573E-037C-4780-A7A4-1963C6AF373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424E6FE2-2E07-4CF2-B4EA-B4B24528B47E}">
      <dgm:prSet/>
      <dgm:spPr/>
      <dgm:t>
        <a:bodyPr/>
        <a:lstStyle/>
        <a:p>
          <a:r>
            <a:rPr lang="en-US"/>
            <a:t>1) Revenue Diversification </a:t>
          </a:r>
        </a:p>
      </dgm:t>
    </dgm:pt>
    <dgm:pt modelId="{86656DC7-8377-4D23-AE76-D9DEB49F247D}" type="parTrans" cxnId="{FA6F38BE-D293-40D8-8074-64F26930B600}">
      <dgm:prSet/>
      <dgm:spPr/>
      <dgm:t>
        <a:bodyPr/>
        <a:lstStyle/>
        <a:p>
          <a:endParaRPr lang="en-US"/>
        </a:p>
      </dgm:t>
    </dgm:pt>
    <dgm:pt modelId="{40F09FE5-30D6-4BF3-BA1B-22926E754B2E}" type="sibTrans" cxnId="{FA6F38BE-D293-40D8-8074-64F26930B600}">
      <dgm:prSet/>
      <dgm:spPr/>
      <dgm:t>
        <a:bodyPr/>
        <a:lstStyle/>
        <a:p>
          <a:endParaRPr lang="en-US"/>
        </a:p>
      </dgm:t>
    </dgm:pt>
    <dgm:pt modelId="{262DAA0C-5179-4F44-9FB2-4261789AD115}">
      <dgm:prSet/>
      <dgm:spPr/>
      <dgm:t>
        <a:bodyPr/>
        <a:lstStyle/>
        <a:p>
          <a:r>
            <a:rPr lang="en-US"/>
            <a:t>Compare the growth rates of different segments.</a:t>
          </a:r>
        </a:p>
      </dgm:t>
    </dgm:pt>
    <dgm:pt modelId="{ABCFD8B0-8805-4F03-B022-6732BB35159B}" type="parTrans" cxnId="{48045B5E-9D6F-47F0-B29E-013A51C75E99}">
      <dgm:prSet/>
      <dgm:spPr/>
      <dgm:t>
        <a:bodyPr/>
        <a:lstStyle/>
        <a:p>
          <a:endParaRPr lang="en-US"/>
        </a:p>
      </dgm:t>
    </dgm:pt>
    <dgm:pt modelId="{D8D8FC10-5EF7-4E92-98E6-33906062A253}" type="sibTrans" cxnId="{48045B5E-9D6F-47F0-B29E-013A51C75E99}">
      <dgm:prSet/>
      <dgm:spPr/>
      <dgm:t>
        <a:bodyPr/>
        <a:lstStyle/>
        <a:p>
          <a:endParaRPr lang="en-US"/>
        </a:p>
      </dgm:t>
    </dgm:pt>
    <dgm:pt modelId="{A7B0619D-FE81-42C7-98E1-E449CEBDA4E2}">
      <dgm:prSet/>
      <dgm:spPr/>
      <dgm:t>
        <a:bodyPr/>
        <a:lstStyle/>
        <a:p>
          <a:r>
            <a:rPr lang="en-US"/>
            <a:t>Identify underperforming or over-reliant segments and discuss potential risks or opportunities for diversification.</a:t>
          </a:r>
        </a:p>
      </dgm:t>
    </dgm:pt>
    <dgm:pt modelId="{11489498-6A32-477F-898F-FD24F89828CB}" type="parTrans" cxnId="{60DDF53E-64C5-4FB4-9266-B34686C94C6E}">
      <dgm:prSet/>
      <dgm:spPr/>
      <dgm:t>
        <a:bodyPr/>
        <a:lstStyle/>
        <a:p>
          <a:endParaRPr lang="en-US"/>
        </a:p>
      </dgm:t>
    </dgm:pt>
    <dgm:pt modelId="{5DF4020B-BA17-4FCD-B3A3-FEE3B8F0D3A2}" type="sibTrans" cxnId="{60DDF53E-64C5-4FB4-9266-B34686C94C6E}">
      <dgm:prSet/>
      <dgm:spPr/>
      <dgm:t>
        <a:bodyPr/>
        <a:lstStyle/>
        <a:p>
          <a:endParaRPr lang="en-US"/>
        </a:p>
      </dgm:t>
    </dgm:pt>
    <dgm:pt modelId="{DF7B32E7-D6FE-4431-B35B-BD4E899CDFA4}">
      <dgm:prSet/>
      <dgm:spPr/>
      <dgm:t>
        <a:bodyPr/>
        <a:lstStyle/>
        <a:p>
          <a:r>
            <a:rPr lang="en-US"/>
            <a:t>2) Effective Ticket Price vs. Inflation</a:t>
          </a:r>
        </a:p>
      </dgm:t>
    </dgm:pt>
    <dgm:pt modelId="{68FFFA8C-714D-4E34-B664-E1573C137C09}" type="parTrans" cxnId="{721E831F-9135-47FA-A0B6-925E6FFFD1CC}">
      <dgm:prSet/>
      <dgm:spPr/>
      <dgm:t>
        <a:bodyPr/>
        <a:lstStyle/>
        <a:p>
          <a:endParaRPr lang="en-US"/>
        </a:p>
      </dgm:t>
    </dgm:pt>
    <dgm:pt modelId="{A58BF202-0D7E-4E7E-9F63-75B4C241F211}" type="sibTrans" cxnId="{721E831F-9135-47FA-A0B6-925E6FFFD1CC}">
      <dgm:prSet/>
      <dgm:spPr/>
      <dgm:t>
        <a:bodyPr/>
        <a:lstStyle/>
        <a:p>
          <a:endParaRPr lang="en-US"/>
        </a:p>
      </dgm:t>
    </dgm:pt>
    <dgm:pt modelId="{C70315FB-5835-4213-B28D-0F2682BFA96E}">
      <dgm:prSet/>
      <dgm:spPr/>
      <dgm:t>
        <a:bodyPr/>
        <a:lstStyle/>
        <a:p>
          <a:r>
            <a:rPr lang="en-US"/>
            <a:t>Evaluate whether pricing aligns with operational costs and inflation.</a:t>
          </a:r>
        </a:p>
      </dgm:t>
    </dgm:pt>
    <dgm:pt modelId="{CB2B1086-0C7C-4F9E-870F-1CFE9EF5A9C9}" type="parTrans" cxnId="{0B7B4831-8137-4DE5-98C2-CEF5DD02226E}">
      <dgm:prSet/>
      <dgm:spPr/>
      <dgm:t>
        <a:bodyPr/>
        <a:lstStyle/>
        <a:p>
          <a:endParaRPr lang="en-US"/>
        </a:p>
      </dgm:t>
    </dgm:pt>
    <dgm:pt modelId="{E29F950E-77EE-4BD9-9CAC-3A6878A30C1A}" type="sibTrans" cxnId="{0B7B4831-8137-4DE5-98C2-CEF5DD02226E}">
      <dgm:prSet/>
      <dgm:spPr/>
      <dgm:t>
        <a:bodyPr/>
        <a:lstStyle/>
        <a:p>
          <a:endParaRPr lang="en-US"/>
        </a:p>
      </dgm:t>
    </dgm:pt>
    <dgm:pt modelId="{73494BE0-615D-4FF5-AC77-290A73E28466}">
      <dgm:prSet/>
      <dgm:spPr/>
      <dgm:t>
        <a:bodyPr/>
        <a:lstStyle/>
        <a:p>
          <a:r>
            <a:rPr lang="en-US"/>
            <a:t>Assess whether price increases risk alienating customers or impacting skier volume.</a:t>
          </a:r>
        </a:p>
      </dgm:t>
    </dgm:pt>
    <dgm:pt modelId="{F7F3E42F-97B3-4BB4-8BF4-6A4A78D7E28A}" type="parTrans" cxnId="{00C398D4-3D16-4FD9-87D0-69D90D7F67D5}">
      <dgm:prSet/>
      <dgm:spPr/>
      <dgm:t>
        <a:bodyPr/>
        <a:lstStyle/>
        <a:p>
          <a:endParaRPr lang="en-US"/>
        </a:p>
      </dgm:t>
    </dgm:pt>
    <dgm:pt modelId="{5AECBC29-6374-44F7-94E5-B47DB7DD4B5E}" type="sibTrans" cxnId="{00C398D4-3D16-4FD9-87D0-69D90D7F67D5}">
      <dgm:prSet/>
      <dgm:spPr/>
      <dgm:t>
        <a:bodyPr/>
        <a:lstStyle/>
        <a:p>
          <a:endParaRPr lang="en-US"/>
        </a:p>
      </dgm:t>
    </dgm:pt>
    <dgm:pt modelId="{9B50108C-A34A-4BC9-8DC3-51A205B500A8}">
      <dgm:prSet/>
      <dgm:spPr/>
      <dgm:t>
        <a:bodyPr/>
        <a:lstStyle/>
        <a:p>
          <a:r>
            <a:rPr lang="en-US"/>
            <a:t>3) Capital Investment &amp; ROI</a:t>
          </a:r>
        </a:p>
      </dgm:t>
    </dgm:pt>
    <dgm:pt modelId="{05BB3E20-B6BC-4C54-800A-3CCCC72E6E55}" type="parTrans" cxnId="{E48A0269-2785-4341-813D-23D83C1F7621}">
      <dgm:prSet/>
      <dgm:spPr/>
      <dgm:t>
        <a:bodyPr/>
        <a:lstStyle/>
        <a:p>
          <a:endParaRPr lang="en-US"/>
        </a:p>
      </dgm:t>
    </dgm:pt>
    <dgm:pt modelId="{0745E580-B5D6-43F9-B4BB-FEADE4A571BC}" type="sibTrans" cxnId="{E48A0269-2785-4341-813D-23D83C1F7621}">
      <dgm:prSet/>
      <dgm:spPr/>
      <dgm:t>
        <a:bodyPr/>
        <a:lstStyle/>
        <a:p>
          <a:endParaRPr lang="en-US"/>
        </a:p>
      </dgm:t>
    </dgm:pt>
    <dgm:pt modelId="{614628D8-B563-4E73-AE37-D2A48FB40FFC}">
      <dgm:prSet/>
      <dgm:spPr/>
      <dgm:t>
        <a:bodyPr/>
        <a:lstStyle/>
        <a:p>
          <a:r>
            <a:rPr lang="en-US"/>
            <a:t>Highlight investments that significantly improve revenue or skier visits.</a:t>
          </a:r>
        </a:p>
      </dgm:t>
    </dgm:pt>
    <dgm:pt modelId="{D863D23D-BE2E-4162-9D19-FD160553F151}" type="parTrans" cxnId="{F94AFC12-E1A0-4DCE-A646-53EA5FCC8EBA}">
      <dgm:prSet/>
      <dgm:spPr/>
      <dgm:t>
        <a:bodyPr/>
        <a:lstStyle/>
        <a:p>
          <a:endParaRPr lang="en-US"/>
        </a:p>
      </dgm:t>
    </dgm:pt>
    <dgm:pt modelId="{769BB52A-9D7F-42EA-9A5C-D7C915FAA4E9}" type="sibTrans" cxnId="{F94AFC12-E1A0-4DCE-A646-53EA5FCC8EBA}">
      <dgm:prSet/>
      <dgm:spPr/>
      <dgm:t>
        <a:bodyPr/>
        <a:lstStyle/>
        <a:p>
          <a:endParaRPr lang="en-US"/>
        </a:p>
      </dgm:t>
    </dgm:pt>
    <dgm:pt modelId="{E79BA16C-1F4D-4B75-894D-7B81A99AC8AE}">
      <dgm:prSet/>
      <dgm:spPr/>
      <dgm:t>
        <a:bodyPr/>
        <a:lstStyle/>
        <a:p>
          <a:r>
            <a:rPr lang="en-US"/>
            <a:t>Identify underperforming investments and recommend future capital allocation strategies.</a:t>
          </a:r>
        </a:p>
      </dgm:t>
    </dgm:pt>
    <dgm:pt modelId="{0C6EE929-5477-4412-8C30-2F5649A1288D}" type="parTrans" cxnId="{AF4A68A3-5AE0-4ED7-83FC-478A3BCADA96}">
      <dgm:prSet/>
      <dgm:spPr/>
      <dgm:t>
        <a:bodyPr/>
        <a:lstStyle/>
        <a:p>
          <a:endParaRPr lang="en-US"/>
        </a:p>
      </dgm:t>
    </dgm:pt>
    <dgm:pt modelId="{7AEA354E-313A-43C3-A00A-9D6B69DCC31D}" type="sibTrans" cxnId="{AF4A68A3-5AE0-4ED7-83FC-478A3BCADA96}">
      <dgm:prSet/>
      <dgm:spPr/>
      <dgm:t>
        <a:bodyPr/>
        <a:lstStyle/>
        <a:p>
          <a:endParaRPr lang="en-US"/>
        </a:p>
      </dgm:t>
    </dgm:pt>
    <dgm:pt modelId="{34BE0DB5-EA79-5D4E-BB4B-0CD4155691A2}" type="pres">
      <dgm:prSet presAssocID="{5D0B573E-037C-4780-A7A4-1963C6AF373C}" presName="linear" presStyleCnt="0">
        <dgm:presLayoutVars>
          <dgm:dir/>
          <dgm:animLvl val="lvl"/>
          <dgm:resizeHandles val="exact"/>
        </dgm:presLayoutVars>
      </dgm:prSet>
      <dgm:spPr/>
    </dgm:pt>
    <dgm:pt modelId="{257C0C48-95A0-B243-9498-B8AA4E2DC367}" type="pres">
      <dgm:prSet presAssocID="{424E6FE2-2E07-4CF2-B4EA-B4B24528B47E}" presName="parentLin" presStyleCnt="0"/>
      <dgm:spPr/>
    </dgm:pt>
    <dgm:pt modelId="{58F4CD65-F17A-9241-B32C-489C5352EE2C}" type="pres">
      <dgm:prSet presAssocID="{424E6FE2-2E07-4CF2-B4EA-B4B24528B47E}" presName="parentLeftMargin" presStyleLbl="node1" presStyleIdx="0" presStyleCnt="3"/>
      <dgm:spPr/>
    </dgm:pt>
    <dgm:pt modelId="{6A0FCF32-5FA0-1343-855D-CEED99B9555A}" type="pres">
      <dgm:prSet presAssocID="{424E6FE2-2E07-4CF2-B4EA-B4B24528B47E}" presName="parentText" presStyleLbl="node1" presStyleIdx="0" presStyleCnt="3">
        <dgm:presLayoutVars>
          <dgm:chMax val="0"/>
          <dgm:bulletEnabled val="1"/>
        </dgm:presLayoutVars>
      </dgm:prSet>
      <dgm:spPr/>
    </dgm:pt>
    <dgm:pt modelId="{FB1E0763-4585-CD4C-A269-A1AD3F52DC1F}" type="pres">
      <dgm:prSet presAssocID="{424E6FE2-2E07-4CF2-B4EA-B4B24528B47E}" presName="negativeSpace" presStyleCnt="0"/>
      <dgm:spPr/>
    </dgm:pt>
    <dgm:pt modelId="{D594EC5D-D39B-6940-BD30-07626F241867}" type="pres">
      <dgm:prSet presAssocID="{424E6FE2-2E07-4CF2-B4EA-B4B24528B47E}" presName="childText" presStyleLbl="conFgAcc1" presStyleIdx="0" presStyleCnt="3">
        <dgm:presLayoutVars>
          <dgm:bulletEnabled val="1"/>
        </dgm:presLayoutVars>
      </dgm:prSet>
      <dgm:spPr/>
    </dgm:pt>
    <dgm:pt modelId="{D00CCBE8-F169-804D-A540-858058628F32}" type="pres">
      <dgm:prSet presAssocID="{40F09FE5-30D6-4BF3-BA1B-22926E754B2E}" presName="spaceBetweenRectangles" presStyleCnt="0"/>
      <dgm:spPr/>
    </dgm:pt>
    <dgm:pt modelId="{4501547F-6F09-E942-B638-56AB3ADA7689}" type="pres">
      <dgm:prSet presAssocID="{DF7B32E7-D6FE-4431-B35B-BD4E899CDFA4}" presName="parentLin" presStyleCnt="0"/>
      <dgm:spPr/>
    </dgm:pt>
    <dgm:pt modelId="{CB191E5B-8332-1843-B754-7FE4841F3371}" type="pres">
      <dgm:prSet presAssocID="{DF7B32E7-D6FE-4431-B35B-BD4E899CDFA4}" presName="parentLeftMargin" presStyleLbl="node1" presStyleIdx="0" presStyleCnt="3"/>
      <dgm:spPr/>
    </dgm:pt>
    <dgm:pt modelId="{0BF72C57-6325-4C4A-9B8C-A19281A07712}" type="pres">
      <dgm:prSet presAssocID="{DF7B32E7-D6FE-4431-B35B-BD4E899CDFA4}" presName="parentText" presStyleLbl="node1" presStyleIdx="1" presStyleCnt="3">
        <dgm:presLayoutVars>
          <dgm:chMax val="0"/>
          <dgm:bulletEnabled val="1"/>
        </dgm:presLayoutVars>
      </dgm:prSet>
      <dgm:spPr/>
    </dgm:pt>
    <dgm:pt modelId="{B4A42DA9-52CA-BC4E-8BAF-0B2165C8B4B1}" type="pres">
      <dgm:prSet presAssocID="{DF7B32E7-D6FE-4431-B35B-BD4E899CDFA4}" presName="negativeSpace" presStyleCnt="0"/>
      <dgm:spPr/>
    </dgm:pt>
    <dgm:pt modelId="{87393662-5B8F-9B40-A9B3-DBB28ACE2F6E}" type="pres">
      <dgm:prSet presAssocID="{DF7B32E7-D6FE-4431-B35B-BD4E899CDFA4}" presName="childText" presStyleLbl="conFgAcc1" presStyleIdx="1" presStyleCnt="3">
        <dgm:presLayoutVars>
          <dgm:bulletEnabled val="1"/>
        </dgm:presLayoutVars>
      </dgm:prSet>
      <dgm:spPr/>
    </dgm:pt>
    <dgm:pt modelId="{8E088D59-089C-8A48-833E-161BB4211D45}" type="pres">
      <dgm:prSet presAssocID="{A58BF202-0D7E-4E7E-9F63-75B4C241F211}" presName="spaceBetweenRectangles" presStyleCnt="0"/>
      <dgm:spPr/>
    </dgm:pt>
    <dgm:pt modelId="{CD185CAA-0C4B-1545-A856-4A452518F204}" type="pres">
      <dgm:prSet presAssocID="{9B50108C-A34A-4BC9-8DC3-51A205B500A8}" presName="parentLin" presStyleCnt="0"/>
      <dgm:spPr/>
    </dgm:pt>
    <dgm:pt modelId="{3687464B-9CA4-2145-8B6F-4038D919D2D1}" type="pres">
      <dgm:prSet presAssocID="{9B50108C-A34A-4BC9-8DC3-51A205B500A8}" presName="parentLeftMargin" presStyleLbl="node1" presStyleIdx="1" presStyleCnt="3"/>
      <dgm:spPr/>
    </dgm:pt>
    <dgm:pt modelId="{27CC61F5-AE3F-BE49-B4C0-CB838A4B5D7C}" type="pres">
      <dgm:prSet presAssocID="{9B50108C-A34A-4BC9-8DC3-51A205B500A8}" presName="parentText" presStyleLbl="node1" presStyleIdx="2" presStyleCnt="3">
        <dgm:presLayoutVars>
          <dgm:chMax val="0"/>
          <dgm:bulletEnabled val="1"/>
        </dgm:presLayoutVars>
      </dgm:prSet>
      <dgm:spPr/>
    </dgm:pt>
    <dgm:pt modelId="{EBF7F614-91B9-2344-AA25-16B5F2CC95D6}" type="pres">
      <dgm:prSet presAssocID="{9B50108C-A34A-4BC9-8DC3-51A205B500A8}" presName="negativeSpace" presStyleCnt="0"/>
      <dgm:spPr/>
    </dgm:pt>
    <dgm:pt modelId="{4DE16B4C-B073-B447-9FD2-11CD5F018F7C}" type="pres">
      <dgm:prSet presAssocID="{9B50108C-A34A-4BC9-8DC3-51A205B500A8}" presName="childText" presStyleLbl="conFgAcc1" presStyleIdx="2" presStyleCnt="3">
        <dgm:presLayoutVars>
          <dgm:bulletEnabled val="1"/>
        </dgm:presLayoutVars>
      </dgm:prSet>
      <dgm:spPr/>
    </dgm:pt>
  </dgm:ptLst>
  <dgm:cxnLst>
    <dgm:cxn modelId="{B1421C0B-4C0A-AC49-9A2F-C55AAA06CB64}" type="presOf" srcId="{DF7B32E7-D6FE-4431-B35B-BD4E899CDFA4}" destId="{CB191E5B-8332-1843-B754-7FE4841F3371}" srcOrd="0" destOrd="0" presId="urn:microsoft.com/office/officeart/2005/8/layout/list1"/>
    <dgm:cxn modelId="{F94AFC12-E1A0-4DCE-A646-53EA5FCC8EBA}" srcId="{9B50108C-A34A-4BC9-8DC3-51A205B500A8}" destId="{614628D8-B563-4E73-AE37-D2A48FB40FFC}" srcOrd="0" destOrd="0" parTransId="{D863D23D-BE2E-4162-9D19-FD160553F151}" sibTransId="{769BB52A-9D7F-42EA-9A5C-D7C915FAA4E9}"/>
    <dgm:cxn modelId="{C0E1251E-29D7-3B43-9414-8C5F52397493}" type="presOf" srcId="{5D0B573E-037C-4780-A7A4-1963C6AF373C}" destId="{34BE0DB5-EA79-5D4E-BB4B-0CD4155691A2}" srcOrd="0" destOrd="0" presId="urn:microsoft.com/office/officeart/2005/8/layout/list1"/>
    <dgm:cxn modelId="{721E831F-9135-47FA-A0B6-925E6FFFD1CC}" srcId="{5D0B573E-037C-4780-A7A4-1963C6AF373C}" destId="{DF7B32E7-D6FE-4431-B35B-BD4E899CDFA4}" srcOrd="1" destOrd="0" parTransId="{68FFFA8C-714D-4E34-B664-E1573C137C09}" sibTransId="{A58BF202-0D7E-4E7E-9F63-75B4C241F211}"/>
    <dgm:cxn modelId="{827D6E22-F9D5-A242-8FAE-D18EB951F98E}" type="presOf" srcId="{C70315FB-5835-4213-B28D-0F2682BFA96E}" destId="{87393662-5B8F-9B40-A9B3-DBB28ACE2F6E}" srcOrd="0" destOrd="0" presId="urn:microsoft.com/office/officeart/2005/8/layout/list1"/>
    <dgm:cxn modelId="{6B916928-8CB5-FF46-9FE6-6A98F21F86C0}" type="presOf" srcId="{424E6FE2-2E07-4CF2-B4EA-B4B24528B47E}" destId="{58F4CD65-F17A-9241-B32C-489C5352EE2C}" srcOrd="0" destOrd="0" presId="urn:microsoft.com/office/officeart/2005/8/layout/list1"/>
    <dgm:cxn modelId="{06637E2C-486A-D240-93CB-431213FBC4EE}" type="presOf" srcId="{DF7B32E7-D6FE-4431-B35B-BD4E899CDFA4}" destId="{0BF72C57-6325-4C4A-9B8C-A19281A07712}" srcOrd="1" destOrd="0" presId="urn:microsoft.com/office/officeart/2005/8/layout/list1"/>
    <dgm:cxn modelId="{0B7B4831-8137-4DE5-98C2-CEF5DD02226E}" srcId="{DF7B32E7-D6FE-4431-B35B-BD4E899CDFA4}" destId="{C70315FB-5835-4213-B28D-0F2682BFA96E}" srcOrd="0" destOrd="0" parTransId="{CB2B1086-0C7C-4F9E-870F-1CFE9EF5A9C9}" sibTransId="{E29F950E-77EE-4BD9-9CAC-3A6878A30C1A}"/>
    <dgm:cxn modelId="{42AAC336-B26C-9846-A8BC-A0BCAFEA45C1}" type="presOf" srcId="{9B50108C-A34A-4BC9-8DC3-51A205B500A8}" destId="{27CC61F5-AE3F-BE49-B4C0-CB838A4B5D7C}" srcOrd="1" destOrd="0" presId="urn:microsoft.com/office/officeart/2005/8/layout/list1"/>
    <dgm:cxn modelId="{60DDF53E-64C5-4FB4-9266-B34686C94C6E}" srcId="{424E6FE2-2E07-4CF2-B4EA-B4B24528B47E}" destId="{A7B0619D-FE81-42C7-98E1-E449CEBDA4E2}" srcOrd="1" destOrd="0" parTransId="{11489498-6A32-477F-898F-FD24F89828CB}" sibTransId="{5DF4020B-BA17-4FCD-B3A3-FEE3B8F0D3A2}"/>
    <dgm:cxn modelId="{1D0A653F-E924-C344-95D1-6D44D09A59B9}" type="presOf" srcId="{614628D8-B563-4E73-AE37-D2A48FB40FFC}" destId="{4DE16B4C-B073-B447-9FD2-11CD5F018F7C}" srcOrd="0" destOrd="0" presId="urn:microsoft.com/office/officeart/2005/8/layout/list1"/>
    <dgm:cxn modelId="{CC58015E-17F1-7D49-BABA-368025786330}" type="presOf" srcId="{262DAA0C-5179-4F44-9FB2-4261789AD115}" destId="{D594EC5D-D39B-6940-BD30-07626F241867}" srcOrd="0" destOrd="0" presId="urn:microsoft.com/office/officeart/2005/8/layout/list1"/>
    <dgm:cxn modelId="{48045B5E-9D6F-47F0-B29E-013A51C75E99}" srcId="{424E6FE2-2E07-4CF2-B4EA-B4B24528B47E}" destId="{262DAA0C-5179-4F44-9FB2-4261789AD115}" srcOrd="0" destOrd="0" parTransId="{ABCFD8B0-8805-4F03-B022-6732BB35159B}" sibTransId="{D8D8FC10-5EF7-4E92-98E6-33906062A253}"/>
    <dgm:cxn modelId="{E48A0269-2785-4341-813D-23D83C1F7621}" srcId="{5D0B573E-037C-4780-A7A4-1963C6AF373C}" destId="{9B50108C-A34A-4BC9-8DC3-51A205B500A8}" srcOrd="2" destOrd="0" parTransId="{05BB3E20-B6BC-4C54-800A-3CCCC72E6E55}" sibTransId="{0745E580-B5D6-43F9-B4BB-FEADE4A571BC}"/>
    <dgm:cxn modelId="{23EFE74F-20DF-164D-B0BC-7EA4C51E99C7}" type="presOf" srcId="{73494BE0-615D-4FF5-AC77-290A73E28466}" destId="{87393662-5B8F-9B40-A9B3-DBB28ACE2F6E}" srcOrd="0" destOrd="1" presId="urn:microsoft.com/office/officeart/2005/8/layout/list1"/>
    <dgm:cxn modelId="{C17D3F7A-BD38-E44B-A6E2-605F8AAD3CED}" type="presOf" srcId="{9B50108C-A34A-4BC9-8DC3-51A205B500A8}" destId="{3687464B-9CA4-2145-8B6F-4038D919D2D1}" srcOrd="0" destOrd="0" presId="urn:microsoft.com/office/officeart/2005/8/layout/list1"/>
    <dgm:cxn modelId="{EB8C487B-2804-CD44-9313-00F56C89D0C3}" type="presOf" srcId="{E79BA16C-1F4D-4B75-894D-7B81A99AC8AE}" destId="{4DE16B4C-B073-B447-9FD2-11CD5F018F7C}" srcOrd="0" destOrd="1" presId="urn:microsoft.com/office/officeart/2005/8/layout/list1"/>
    <dgm:cxn modelId="{DB6A3B83-5B27-964E-95F5-89FE011FBBE4}" type="presOf" srcId="{A7B0619D-FE81-42C7-98E1-E449CEBDA4E2}" destId="{D594EC5D-D39B-6940-BD30-07626F241867}" srcOrd="0" destOrd="1" presId="urn:microsoft.com/office/officeart/2005/8/layout/list1"/>
    <dgm:cxn modelId="{46DA8D85-2A02-4A4D-98B7-0A4CE04E255E}" type="presOf" srcId="{424E6FE2-2E07-4CF2-B4EA-B4B24528B47E}" destId="{6A0FCF32-5FA0-1343-855D-CEED99B9555A}" srcOrd="1" destOrd="0" presId="urn:microsoft.com/office/officeart/2005/8/layout/list1"/>
    <dgm:cxn modelId="{AF4A68A3-5AE0-4ED7-83FC-478A3BCADA96}" srcId="{9B50108C-A34A-4BC9-8DC3-51A205B500A8}" destId="{E79BA16C-1F4D-4B75-894D-7B81A99AC8AE}" srcOrd="1" destOrd="0" parTransId="{0C6EE929-5477-4412-8C30-2F5649A1288D}" sibTransId="{7AEA354E-313A-43C3-A00A-9D6B69DCC31D}"/>
    <dgm:cxn modelId="{FA6F38BE-D293-40D8-8074-64F26930B600}" srcId="{5D0B573E-037C-4780-A7A4-1963C6AF373C}" destId="{424E6FE2-2E07-4CF2-B4EA-B4B24528B47E}" srcOrd="0" destOrd="0" parTransId="{86656DC7-8377-4D23-AE76-D9DEB49F247D}" sibTransId="{40F09FE5-30D6-4BF3-BA1B-22926E754B2E}"/>
    <dgm:cxn modelId="{00C398D4-3D16-4FD9-87D0-69D90D7F67D5}" srcId="{DF7B32E7-D6FE-4431-B35B-BD4E899CDFA4}" destId="{73494BE0-615D-4FF5-AC77-290A73E28466}" srcOrd="1" destOrd="0" parTransId="{F7F3E42F-97B3-4BB4-8BF4-6A4A78D7E28A}" sibTransId="{5AECBC29-6374-44F7-94E5-B47DB7DD4B5E}"/>
    <dgm:cxn modelId="{8E99E117-58FE-B849-879A-B51ACA07C990}" type="presParOf" srcId="{34BE0DB5-EA79-5D4E-BB4B-0CD4155691A2}" destId="{257C0C48-95A0-B243-9498-B8AA4E2DC367}" srcOrd="0" destOrd="0" presId="urn:microsoft.com/office/officeart/2005/8/layout/list1"/>
    <dgm:cxn modelId="{2A3BF42E-6990-D048-B941-0B262BB1B34C}" type="presParOf" srcId="{257C0C48-95A0-B243-9498-B8AA4E2DC367}" destId="{58F4CD65-F17A-9241-B32C-489C5352EE2C}" srcOrd="0" destOrd="0" presId="urn:microsoft.com/office/officeart/2005/8/layout/list1"/>
    <dgm:cxn modelId="{AFA32A1C-2B45-F34E-AE12-12BE70991B0A}" type="presParOf" srcId="{257C0C48-95A0-B243-9498-B8AA4E2DC367}" destId="{6A0FCF32-5FA0-1343-855D-CEED99B9555A}" srcOrd="1" destOrd="0" presId="urn:microsoft.com/office/officeart/2005/8/layout/list1"/>
    <dgm:cxn modelId="{6D6C591B-616E-3146-BB3A-6C4BC3831E09}" type="presParOf" srcId="{34BE0DB5-EA79-5D4E-BB4B-0CD4155691A2}" destId="{FB1E0763-4585-CD4C-A269-A1AD3F52DC1F}" srcOrd="1" destOrd="0" presId="urn:microsoft.com/office/officeart/2005/8/layout/list1"/>
    <dgm:cxn modelId="{5753DAB1-F737-7A49-801C-411113318717}" type="presParOf" srcId="{34BE0DB5-EA79-5D4E-BB4B-0CD4155691A2}" destId="{D594EC5D-D39B-6940-BD30-07626F241867}" srcOrd="2" destOrd="0" presId="urn:microsoft.com/office/officeart/2005/8/layout/list1"/>
    <dgm:cxn modelId="{84AADF28-8BBA-9343-A7E5-2BBE9AE3E2E5}" type="presParOf" srcId="{34BE0DB5-EA79-5D4E-BB4B-0CD4155691A2}" destId="{D00CCBE8-F169-804D-A540-858058628F32}" srcOrd="3" destOrd="0" presId="urn:microsoft.com/office/officeart/2005/8/layout/list1"/>
    <dgm:cxn modelId="{374BFA2A-93BA-324D-8117-526EFD152C27}" type="presParOf" srcId="{34BE0DB5-EA79-5D4E-BB4B-0CD4155691A2}" destId="{4501547F-6F09-E942-B638-56AB3ADA7689}" srcOrd="4" destOrd="0" presId="urn:microsoft.com/office/officeart/2005/8/layout/list1"/>
    <dgm:cxn modelId="{34A2F57E-6852-0945-825B-FA5DED960345}" type="presParOf" srcId="{4501547F-6F09-E942-B638-56AB3ADA7689}" destId="{CB191E5B-8332-1843-B754-7FE4841F3371}" srcOrd="0" destOrd="0" presId="urn:microsoft.com/office/officeart/2005/8/layout/list1"/>
    <dgm:cxn modelId="{A66368E3-C5F0-D44D-84E7-328585FB79F3}" type="presParOf" srcId="{4501547F-6F09-E942-B638-56AB3ADA7689}" destId="{0BF72C57-6325-4C4A-9B8C-A19281A07712}" srcOrd="1" destOrd="0" presId="urn:microsoft.com/office/officeart/2005/8/layout/list1"/>
    <dgm:cxn modelId="{5392C3BF-A4C1-9C4E-903E-94C0244901C3}" type="presParOf" srcId="{34BE0DB5-EA79-5D4E-BB4B-0CD4155691A2}" destId="{B4A42DA9-52CA-BC4E-8BAF-0B2165C8B4B1}" srcOrd="5" destOrd="0" presId="urn:microsoft.com/office/officeart/2005/8/layout/list1"/>
    <dgm:cxn modelId="{8F7D2465-4B12-DC4C-A623-063A92AE4A59}" type="presParOf" srcId="{34BE0DB5-EA79-5D4E-BB4B-0CD4155691A2}" destId="{87393662-5B8F-9B40-A9B3-DBB28ACE2F6E}" srcOrd="6" destOrd="0" presId="urn:microsoft.com/office/officeart/2005/8/layout/list1"/>
    <dgm:cxn modelId="{292D63DE-4062-984D-B7F8-6CBF5DEE7F22}" type="presParOf" srcId="{34BE0DB5-EA79-5D4E-BB4B-0CD4155691A2}" destId="{8E088D59-089C-8A48-833E-161BB4211D45}" srcOrd="7" destOrd="0" presId="urn:microsoft.com/office/officeart/2005/8/layout/list1"/>
    <dgm:cxn modelId="{5CAC904C-E834-DB41-9FA6-FCB2D5FC612B}" type="presParOf" srcId="{34BE0DB5-EA79-5D4E-BB4B-0CD4155691A2}" destId="{CD185CAA-0C4B-1545-A856-4A452518F204}" srcOrd="8" destOrd="0" presId="urn:microsoft.com/office/officeart/2005/8/layout/list1"/>
    <dgm:cxn modelId="{770CA6A6-9245-F247-9E64-D755F2D2EDF2}" type="presParOf" srcId="{CD185CAA-0C4B-1545-A856-4A452518F204}" destId="{3687464B-9CA4-2145-8B6F-4038D919D2D1}" srcOrd="0" destOrd="0" presId="urn:microsoft.com/office/officeart/2005/8/layout/list1"/>
    <dgm:cxn modelId="{E5A8532B-6186-7C47-98C0-E1BE24E81E55}" type="presParOf" srcId="{CD185CAA-0C4B-1545-A856-4A452518F204}" destId="{27CC61F5-AE3F-BE49-B4C0-CB838A4B5D7C}" srcOrd="1" destOrd="0" presId="urn:microsoft.com/office/officeart/2005/8/layout/list1"/>
    <dgm:cxn modelId="{614A017F-BC9E-7242-B13A-9F6171DCBF2E}" type="presParOf" srcId="{34BE0DB5-EA79-5D4E-BB4B-0CD4155691A2}" destId="{EBF7F614-91B9-2344-AA25-16B5F2CC95D6}" srcOrd="9" destOrd="0" presId="urn:microsoft.com/office/officeart/2005/8/layout/list1"/>
    <dgm:cxn modelId="{84B43578-2FFF-9E40-A1B6-EF4C2117A786}" type="presParOf" srcId="{34BE0DB5-EA79-5D4E-BB4B-0CD4155691A2}" destId="{4DE16B4C-B073-B447-9FD2-11CD5F018F7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7A8811-34AE-4480-850A-1B429E7B986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10A0883-B2E0-43DD-9AD7-4CB8D313FD80}">
      <dgm:prSet/>
      <dgm:spPr/>
      <dgm:t>
        <a:bodyPr/>
        <a:lstStyle/>
        <a:p>
          <a:r>
            <a:rPr lang="en-US">
              <a:latin typeface="Bierstadt"/>
            </a:rPr>
            <a:t>Revenue</a:t>
          </a:r>
          <a:r>
            <a:rPr lang="en-US"/>
            <a:t> Diversification</a:t>
          </a:r>
        </a:p>
      </dgm:t>
    </dgm:pt>
    <dgm:pt modelId="{F7B981DE-BD94-4B7A-83D8-4357B0AD8D56}" type="parTrans" cxnId="{294A7E65-9243-46EA-A73C-E94F5F884CF4}">
      <dgm:prSet/>
      <dgm:spPr/>
      <dgm:t>
        <a:bodyPr/>
        <a:lstStyle/>
        <a:p>
          <a:endParaRPr lang="en-US"/>
        </a:p>
      </dgm:t>
    </dgm:pt>
    <dgm:pt modelId="{D1A9A37E-2188-4FD5-8C51-8BF7E6EDB7D4}" type="sibTrans" cxnId="{294A7E65-9243-46EA-A73C-E94F5F884CF4}">
      <dgm:prSet/>
      <dgm:spPr/>
      <dgm:t>
        <a:bodyPr/>
        <a:lstStyle/>
        <a:p>
          <a:endParaRPr lang="en-US"/>
        </a:p>
      </dgm:t>
    </dgm:pt>
    <dgm:pt modelId="{1D1A16AC-7876-466B-BD53-D816EA05F28B}">
      <dgm:prSet/>
      <dgm:spPr/>
      <dgm:t>
        <a:bodyPr/>
        <a:lstStyle/>
        <a:p>
          <a:r>
            <a:rPr lang="en-US"/>
            <a:t>Monitor segment-specific revenue growth rates quarterly or annually to assess the impact of diversification strategies.</a:t>
          </a:r>
        </a:p>
      </dgm:t>
    </dgm:pt>
    <dgm:pt modelId="{2E6E0877-5ADE-455B-83F2-B478A830C68B}" type="parTrans" cxnId="{EC47D60B-7EB1-4AC4-B8AD-55C86A3DF696}">
      <dgm:prSet/>
      <dgm:spPr/>
      <dgm:t>
        <a:bodyPr/>
        <a:lstStyle/>
        <a:p>
          <a:endParaRPr lang="en-US"/>
        </a:p>
      </dgm:t>
    </dgm:pt>
    <dgm:pt modelId="{2A820662-21F0-4931-B537-A65E74AE0725}" type="sibTrans" cxnId="{EC47D60B-7EB1-4AC4-B8AD-55C86A3DF696}">
      <dgm:prSet/>
      <dgm:spPr/>
      <dgm:t>
        <a:bodyPr/>
        <a:lstStyle/>
        <a:p>
          <a:endParaRPr lang="en-US"/>
        </a:p>
      </dgm:t>
    </dgm:pt>
    <dgm:pt modelId="{8E13ECF0-66C1-4023-83C9-D0EC7E702562}">
      <dgm:prSet/>
      <dgm:spPr/>
      <dgm:t>
        <a:bodyPr/>
        <a:lstStyle/>
        <a:p>
          <a:r>
            <a:rPr lang="en-US"/>
            <a:t>Effective Ticket Price vs. Inflation</a:t>
          </a:r>
        </a:p>
      </dgm:t>
    </dgm:pt>
    <dgm:pt modelId="{90F04C19-275C-40F8-B883-1F91E61F1999}" type="parTrans" cxnId="{42885412-3F95-45A8-8BD3-22E15E6BE400}">
      <dgm:prSet/>
      <dgm:spPr/>
      <dgm:t>
        <a:bodyPr/>
        <a:lstStyle/>
        <a:p>
          <a:endParaRPr lang="en-US"/>
        </a:p>
      </dgm:t>
    </dgm:pt>
    <dgm:pt modelId="{331A54C6-AE8D-4B0B-90EF-D32A0FD14A21}" type="sibTrans" cxnId="{42885412-3F95-45A8-8BD3-22E15E6BE400}">
      <dgm:prSet/>
      <dgm:spPr/>
      <dgm:t>
        <a:bodyPr/>
        <a:lstStyle/>
        <a:p>
          <a:endParaRPr lang="en-US"/>
        </a:p>
      </dgm:t>
    </dgm:pt>
    <dgm:pt modelId="{44EE1F06-3311-43B7-B4EB-57394A65A89D}">
      <dgm:prSet/>
      <dgm:spPr/>
      <dgm:t>
        <a:bodyPr/>
        <a:lstStyle/>
        <a:p>
          <a:r>
            <a:rPr lang="en-US"/>
            <a:t>Monitor effective ticket prices vs. inflation annually and track skier visits to identify trends or risks.</a:t>
          </a:r>
        </a:p>
      </dgm:t>
    </dgm:pt>
    <dgm:pt modelId="{84AA363B-C6B8-4FD0-9988-DF64EC230090}" type="parTrans" cxnId="{36838D95-D7CE-4805-B42B-900D1E7F0C19}">
      <dgm:prSet/>
      <dgm:spPr/>
      <dgm:t>
        <a:bodyPr/>
        <a:lstStyle/>
        <a:p>
          <a:endParaRPr lang="en-US"/>
        </a:p>
      </dgm:t>
    </dgm:pt>
    <dgm:pt modelId="{9226995F-DCB9-4AB5-B69A-2CB4F7F5686B}" type="sibTrans" cxnId="{36838D95-D7CE-4805-B42B-900D1E7F0C19}">
      <dgm:prSet/>
      <dgm:spPr/>
      <dgm:t>
        <a:bodyPr/>
        <a:lstStyle/>
        <a:p>
          <a:endParaRPr lang="en-US"/>
        </a:p>
      </dgm:t>
    </dgm:pt>
    <dgm:pt modelId="{21AF05E1-5157-44A2-B916-7413C8C6A305}">
      <dgm:prSet/>
      <dgm:spPr/>
      <dgm:t>
        <a:bodyPr/>
        <a:lstStyle/>
        <a:p>
          <a:r>
            <a:rPr lang="en-US"/>
            <a:t>Capital Expenditures &amp; ROI</a:t>
          </a:r>
        </a:p>
      </dgm:t>
    </dgm:pt>
    <dgm:pt modelId="{5B434291-36DF-4CF2-9CB7-C2E3AC079977}" type="parTrans" cxnId="{B4FCBA2F-8B20-4D76-9556-7A779959CE03}">
      <dgm:prSet/>
      <dgm:spPr/>
      <dgm:t>
        <a:bodyPr/>
        <a:lstStyle/>
        <a:p>
          <a:endParaRPr lang="en-US"/>
        </a:p>
      </dgm:t>
    </dgm:pt>
    <dgm:pt modelId="{BD077B5A-27E5-4254-8927-31850592ECBE}" type="sibTrans" cxnId="{B4FCBA2F-8B20-4D76-9556-7A779959CE03}">
      <dgm:prSet/>
      <dgm:spPr/>
      <dgm:t>
        <a:bodyPr/>
        <a:lstStyle/>
        <a:p>
          <a:endParaRPr lang="en-US"/>
        </a:p>
      </dgm:t>
    </dgm:pt>
    <dgm:pt modelId="{3400306A-FF3C-40FB-A8A7-D340674E02F7}">
      <dgm:prSet/>
      <dgm:spPr/>
      <dgm:t>
        <a:bodyPr/>
        <a:lstStyle/>
        <a:p>
          <a:r>
            <a:rPr lang="en-US"/>
            <a:t>Suggest tracking ROI for major investments annually to assess their long-term impact.</a:t>
          </a:r>
        </a:p>
      </dgm:t>
    </dgm:pt>
    <dgm:pt modelId="{36BB7971-450A-4005-B1F9-39A311E66D4B}" type="parTrans" cxnId="{1EE905F4-1687-467E-B770-BBD2EDBC1572}">
      <dgm:prSet/>
      <dgm:spPr/>
      <dgm:t>
        <a:bodyPr/>
        <a:lstStyle/>
        <a:p>
          <a:endParaRPr lang="en-US"/>
        </a:p>
      </dgm:t>
    </dgm:pt>
    <dgm:pt modelId="{E0C0DDA4-B805-4E76-BCAF-8BA4538CFFA8}" type="sibTrans" cxnId="{1EE905F4-1687-467E-B770-BBD2EDBC1572}">
      <dgm:prSet/>
      <dgm:spPr/>
      <dgm:t>
        <a:bodyPr/>
        <a:lstStyle/>
        <a:p>
          <a:endParaRPr lang="en-US"/>
        </a:p>
      </dgm:t>
    </dgm:pt>
    <dgm:pt modelId="{DBF7063B-5128-8846-A3DA-ED7A0DA28EA1}" type="pres">
      <dgm:prSet presAssocID="{0D7A8811-34AE-4480-850A-1B429E7B9865}" presName="linear" presStyleCnt="0">
        <dgm:presLayoutVars>
          <dgm:animLvl val="lvl"/>
          <dgm:resizeHandles val="exact"/>
        </dgm:presLayoutVars>
      </dgm:prSet>
      <dgm:spPr/>
    </dgm:pt>
    <dgm:pt modelId="{5D5B3788-5864-1B4D-BE64-788F075CC7BF}" type="pres">
      <dgm:prSet presAssocID="{C10A0883-B2E0-43DD-9AD7-4CB8D313FD80}" presName="parentText" presStyleLbl="node1" presStyleIdx="0" presStyleCnt="3">
        <dgm:presLayoutVars>
          <dgm:chMax val="0"/>
          <dgm:bulletEnabled val="1"/>
        </dgm:presLayoutVars>
      </dgm:prSet>
      <dgm:spPr/>
    </dgm:pt>
    <dgm:pt modelId="{BF8C7AAD-7A9B-3A45-AD92-5D2DEC2134F6}" type="pres">
      <dgm:prSet presAssocID="{C10A0883-B2E0-43DD-9AD7-4CB8D313FD80}" presName="childText" presStyleLbl="revTx" presStyleIdx="0" presStyleCnt="3">
        <dgm:presLayoutVars>
          <dgm:bulletEnabled val="1"/>
        </dgm:presLayoutVars>
      </dgm:prSet>
      <dgm:spPr/>
    </dgm:pt>
    <dgm:pt modelId="{4017726B-829B-984E-8F70-AA01A724648E}" type="pres">
      <dgm:prSet presAssocID="{8E13ECF0-66C1-4023-83C9-D0EC7E702562}" presName="parentText" presStyleLbl="node1" presStyleIdx="1" presStyleCnt="3">
        <dgm:presLayoutVars>
          <dgm:chMax val="0"/>
          <dgm:bulletEnabled val="1"/>
        </dgm:presLayoutVars>
      </dgm:prSet>
      <dgm:spPr/>
    </dgm:pt>
    <dgm:pt modelId="{BFBEE3E4-EAF0-B440-9154-68C6E729235F}" type="pres">
      <dgm:prSet presAssocID="{8E13ECF0-66C1-4023-83C9-D0EC7E702562}" presName="childText" presStyleLbl="revTx" presStyleIdx="1" presStyleCnt="3">
        <dgm:presLayoutVars>
          <dgm:bulletEnabled val="1"/>
        </dgm:presLayoutVars>
      </dgm:prSet>
      <dgm:spPr/>
    </dgm:pt>
    <dgm:pt modelId="{85452671-17FF-AE45-8B8D-37D3BFA5BD06}" type="pres">
      <dgm:prSet presAssocID="{21AF05E1-5157-44A2-B916-7413C8C6A305}" presName="parentText" presStyleLbl="node1" presStyleIdx="2" presStyleCnt="3">
        <dgm:presLayoutVars>
          <dgm:chMax val="0"/>
          <dgm:bulletEnabled val="1"/>
        </dgm:presLayoutVars>
      </dgm:prSet>
      <dgm:spPr/>
    </dgm:pt>
    <dgm:pt modelId="{2A96D10D-8367-BB4F-A00D-89E49E772397}" type="pres">
      <dgm:prSet presAssocID="{21AF05E1-5157-44A2-B916-7413C8C6A305}" presName="childText" presStyleLbl="revTx" presStyleIdx="2" presStyleCnt="3">
        <dgm:presLayoutVars>
          <dgm:bulletEnabled val="1"/>
        </dgm:presLayoutVars>
      </dgm:prSet>
      <dgm:spPr/>
    </dgm:pt>
  </dgm:ptLst>
  <dgm:cxnLst>
    <dgm:cxn modelId="{EC47D60B-7EB1-4AC4-B8AD-55C86A3DF696}" srcId="{C10A0883-B2E0-43DD-9AD7-4CB8D313FD80}" destId="{1D1A16AC-7876-466B-BD53-D816EA05F28B}" srcOrd="0" destOrd="0" parTransId="{2E6E0877-5ADE-455B-83F2-B478A830C68B}" sibTransId="{2A820662-21F0-4931-B537-A65E74AE0725}"/>
    <dgm:cxn modelId="{42885412-3F95-45A8-8BD3-22E15E6BE400}" srcId="{0D7A8811-34AE-4480-850A-1B429E7B9865}" destId="{8E13ECF0-66C1-4023-83C9-D0EC7E702562}" srcOrd="1" destOrd="0" parTransId="{90F04C19-275C-40F8-B883-1F91E61F1999}" sibTransId="{331A54C6-AE8D-4B0B-90EF-D32A0FD14A21}"/>
    <dgm:cxn modelId="{22509825-299E-1143-A48C-FD61C84A80DA}" type="presOf" srcId="{21AF05E1-5157-44A2-B916-7413C8C6A305}" destId="{85452671-17FF-AE45-8B8D-37D3BFA5BD06}" srcOrd="0" destOrd="0" presId="urn:microsoft.com/office/officeart/2005/8/layout/vList2"/>
    <dgm:cxn modelId="{B4FCBA2F-8B20-4D76-9556-7A779959CE03}" srcId="{0D7A8811-34AE-4480-850A-1B429E7B9865}" destId="{21AF05E1-5157-44A2-B916-7413C8C6A305}" srcOrd="2" destOrd="0" parTransId="{5B434291-36DF-4CF2-9CB7-C2E3AC079977}" sibTransId="{BD077B5A-27E5-4254-8927-31850592ECBE}"/>
    <dgm:cxn modelId="{BD26E640-BBDD-8045-AA9F-E6D18EC7CFE6}" type="presOf" srcId="{0D7A8811-34AE-4480-850A-1B429E7B9865}" destId="{DBF7063B-5128-8846-A3DA-ED7A0DA28EA1}" srcOrd="0" destOrd="0" presId="urn:microsoft.com/office/officeart/2005/8/layout/vList2"/>
    <dgm:cxn modelId="{8A719A61-DBAC-4246-BC1E-7F830425B4A6}" type="presOf" srcId="{C10A0883-B2E0-43DD-9AD7-4CB8D313FD80}" destId="{5D5B3788-5864-1B4D-BE64-788F075CC7BF}" srcOrd="0" destOrd="0" presId="urn:microsoft.com/office/officeart/2005/8/layout/vList2"/>
    <dgm:cxn modelId="{294A7E65-9243-46EA-A73C-E94F5F884CF4}" srcId="{0D7A8811-34AE-4480-850A-1B429E7B9865}" destId="{C10A0883-B2E0-43DD-9AD7-4CB8D313FD80}" srcOrd="0" destOrd="0" parTransId="{F7B981DE-BD94-4B7A-83D8-4357B0AD8D56}" sibTransId="{D1A9A37E-2188-4FD5-8C51-8BF7E6EDB7D4}"/>
    <dgm:cxn modelId="{00232555-67EB-1D43-A734-C424EC1B9404}" type="presOf" srcId="{44EE1F06-3311-43B7-B4EB-57394A65A89D}" destId="{BFBEE3E4-EAF0-B440-9154-68C6E729235F}" srcOrd="0" destOrd="0" presId="urn:microsoft.com/office/officeart/2005/8/layout/vList2"/>
    <dgm:cxn modelId="{B170E157-D010-C345-A9B4-AC68ED04A077}" type="presOf" srcId="{8E13ECF0-66C1-4023-83C9-D0EC7E702562}" destId="{4017726B-829B-984E-8F70-AA01A724648E}" srcOrd="0" destOrd="0" presId="urn:microsoft.com/office/officeart/2005/8/layout/vList2"/>
    <dgm:cxn modelId="{5C214687-6991-C64D-AA10-32454466BE8D}" type="presOf" srcId="{1D1A16AC-7876-466B-BD53-D816EA05F28B}" destId="{BF8C7AAD-7A9B-3A45-AD92-5D2DEC2134F6}" srcOrd="0" destOrd="0" presId="urn:microsoft.com/office/officeart/2005/8/layout/vList2"/>
    <dgm:cxn modelId="{A1F0388A-3645-834E-954F-94D76CBDC6BD}" type="presOf" srcId="{3400306A-FF3C-40FB-A8A7-D340674E02F7}" destId="{2A96D10D-8367-BB4F-A00D-89E49E772397}" srcOrd="0" destOrd="0" presId="urn:microsoft.com/office/officeart/2005/8/layout/vList2"/>
    <dgm:cxn modelId="{36838D95-D7CE-4805-B42B-900D1E7F0C19}" srcId="{8E13ECF0-66C1-4023-83C9-D0EC7E702562}" destId="{44EE1F06-3311-43B7-B4EB-57394A65A89D}" srcOrd="0" destOrd="0" parTransId="{84AA363B-C6B8-4FD0-9988-DF64EC230090}" sibTransId="{9226995F-DCB9-4AB5-B69A-2CB4F7F5686B}"/>
    <dgm:cxn modelId="{1EE905F4-1687-467E-B770-BBD2EDBC1572}" srcId="{21AF05E1-5157-44A2-B916-7413C8C6A305}" destId="{3400306A-FF3C-40FB-A8A7-D340674E02F7}" srcOrd="0" destOrd="0" parTransId="{36BB7971-450A-4005-B1F9-39A311E66D4B}" sibTransId="{E0C0DDA4-B805-4E76-BCAF-8BA4538CFFA8}"/>
    <dgm:cxn modelId="{ECAE7F17-BB1C-D447-9BE4-E1B5426185B0}" type="presParOf" srcId="{DBF7063B-5128-8846-A3DA-ED7A0DA28EA1}" destId="{5D5B3788-5864-1B4D-BE64-788F075CC7BF}" srcOrd="0" destOrd="0" presId="urn:microsoft.com/office/officeart/2005/8/layout/vList2"/>
    <dgm:cxn modelId="{E5E89082-4ACB-7243-96ED-EFFE8EA94AEA}" type="presParOf" srcId="{DBF7063B-5128-8846-A3DA-ED7A0DA28EA1}" destId="{BF8C7AAD-7A9B-3A45-AD92-5D2DEC2134F6}" srcOrd="1" destOrd="0" presId="urn:microsoft.com/office/officeart/2005/8/layout/vList2"/>
    <dgm:cxn modelId="{EB73EEA4-DED3-2B41-85E4-2BAC35C8D09F}" type="presParOf" srcId="{DBF7063B-5128-8846-A3DA-ED7A0DA28EA1}" destId="{4017726B-829B-984E-8F70-AA01A724648E}" srcOrd="2" destOrd="0" presId="urn:microsoft.com/office/officeart/2005/8/layout/vList2"/>
    <dgm:cxn modelId="{0D2B4CCE-1A0E-8345-9AF8-1828BC71F74A}" type="presParOf" srcId="{DBF7063B-5128-8846-A3DA-ED7A0DA28EA1}" destId="{BFBEE3E4-EAF0-B440-9154-68C6E729235F}" srcOrd="3" destOrd="0" presId="urn:microsoft.com/office/officeart/2005/8/layout/vList2"/>
    <dgm:cxn modelId="{0E416A78-A193-C848-9180-B940AE1C26FF}" type="presParOf" srcId="{DBF7063B-5128-8846-A3DA-ED7A0DA28EA1}" destId="{85452671-17FF-AE45-8B8D-37D3BFA5BD06}" srcOrd="4" destOrd="0" presId="urn:microsoft.com/office/officeart/2005/8/layout/vList2"/>
    <dgm:cxn modelId="{955AE962-A6A9-8044-9DBA-3E8203CE1B45}" type="presParOf" srcId="{DBF7063B-5128-8846-A3DA-ED7A0DA28EA1}" destId="{2A96D10D-8367-BB4F-A00D-89E49E772397}"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5FD97-53E8-154E-ADF0-A81E4FE968BB}">
      <dsp:nvSpPr>
        <dsp:cNvPr id="0" name=""/>
        <dsp:cNvSpPr/>
      </dsp:nvSpPr>
      <dsp:spPr>
        <a:xfrm>
          <a:off x="0" y="94722"/>
          <a:ext cx="7027817" cy="604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Vail Resorts, Inc., headquartered in Broomfield, Colorado, is a leading global mountain resort operator and a prominent player in luxury, destination-based travel. The company operates through three primary segments: Mountain, Lodging, and Real Estate. </a:t>
          </a:r>
        </a:p>
      </dsp:txBody>
      <dsp:txXfrm>
        <a:off x="29528" y="124250"/>
        <a:ext cx="6968761" cy="545834"/>
      </dsp:txXfrm>
    </dsp:sp>
    <dsp:sp modelId="{32794E51-31AD-B249-BF68-FE3FCE4B1AC9}">
      <dsp:nvSpPr>
        <dsp:cNvPr id="0" name=""/>
        <dsp:cNvSpPr/>
      </dsp:nvSpPr>
      <dsp:spPr>
        <a:xfrm>
          <a:off x="0" y="731292"/>
          <a:ext cx="7027817" cy="604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Mountain segment includes 42 owned and operated mountain resorts across North America, Australia, and Europe. Examples include Vail, Breckenridge, Whistler Blackcomb</a:t>
          </a:r>
        </a:p>
      </dsp:txBody>
      <dsp:txXfrm>
        <a:off x="29528" y="760820"/>
        <a:ext cx="6968761" cy="545834"/>
      </dsp:txXfrm>
    </dsp:sp>
    <dsp:sp modelId="{B63592E5-EAB4-2E4A-AB61-36B3F12C8DA3}">
      <dsp:nvSpPr>
        <dsp:cNvPr id="0" name=""/>
        <dsp:cNvSpPr/>
      </dsp:nvSpPr>
      <dsp:spPr>
        <a:xfrm>
          <a:off x="0" y="1367862"/>
          <a:ext cx="7027817" cy="604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Epic Pass program offers access to numerous other partner resorts worldwide; Vail Resorts is a major player in the multi-resort pass market </a:t>
          </a:r>
        </a:p>
      </dsp:txBody>
      <dsp:txXfrm>
        <a:off x="29528" y="1397390"/>
        <a:ext cx="6968761" cy="545834"/>
      </dsp:txXfrm>
    </dsp:sp>
    <dsp:sp modelId="{6E6104BE-1CAC-6746-B872-7DD0BA6AA384}">
      <dsp:nvSpPr>
        <dsp:cNvPr id="0" name=""/>
        <dsp:cNvSpPr/>
      </dsp:nvSpPr>
      <dsp:spPr>
        <a:xfrm>
          <a:off x="0" y="2004432"/>
          <a:ext cx="7027817" cy="604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Lodging segment includes managing and owning hotels, condominiums, and golf courses; approximately 5,300 rooms in total</a:t>
          </a:r>
        </a:p>
      </dsp:txBody>
      <dsp:txXfrm>
        <a:off x="29528" y="2033960"/>
        <a:ext cx="6968761" cy="545834"/>
      </dsp:txXfrm>
    </dsp:sp>
    <dsp:sp modelId="{5B42C6BF-6AF0-2B4E-A800-E53D755A8AA8}">
      <dsp:nvSpPr>
        <dsp:cNvPr id="0" name=""/>
        <dsp:cNvSpPr/>
      </dsp:nvSpPr>
      <dsp:spPr>
        <a:xfrm>
          <a:off x="0" y="2641002"/>
          <a:ext cx="7027817" cy="604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Real estate segment focuses on property development and holdings in surrounding communities</a:t>
          </a:r>
        </a:p>
      </dsp:txBody>
      <dsp:txXfrm>
        <a:off x="29528" y="2670530"/>
        <a:ext cx="6968761" cy="545834"/>
      </dsp:txXfrm>
    </dsp:sp>
    <dsp:sp modelId="{85C58308-CF8F-7B42-B393-9040609150E8}">
      <dsp:nvSpPr>
        <dsp:cNvPr id="0" name=""/>
        <dsp:cNvSpPr/>
      </dsp:nvSpPr>
      <dsp:spPr>
        <a:xfrm>
          <a:off x="0" y="3277572"/>
          <a:ext cx="7027817" cy="604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Founded in the early 1960’s by Pete Seibert and Earl Eaton; it went public in 1997</a:t>
          </a:r>
        </a:p>
      </dsp:txBody>
      <dsp:txXfrm>
        <a:off x="29528" y="3307100"/>
        <a:ext cx="6968761" cy="545834"/>
      </dsp:txXfrm>
    </dsp:sp>
    <dsp:sp modelId="{443D607D-E032-6B4B-8238-AEEBB5A38865}">
      <dsp:nvSpPr>
        <dsp:cNvPr id="0" name=""/>
        <dsp:cNvSpPr/>
      </dsp:nvSpPr>
      <dsp:spPr>
        <a:xfrm>
          <a:off x="0" y="3914142"/>
          <a:ext cx="7027817" cy="604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Reported operating income of $491 million and net income of $230 million in FY24 with total assets of $5.7 billion</a:t>
          </a:r>
        </a:p>
      </dsp:txBody>
      <dsp:txXfrm>
        <a:off x="29528" y="3943670"/>
        <a:ext cx="6968761" cy="545834"/>
      </dsp:txXfrm>
    </dsp:sp>
    <dsp:sp modelId="{D2FC91FC-62A6-8A43-A10E-15069C77AD62}">
      <dsp:nvSpPr>
        <dsp:cNvPr id="0" name=""/>
        <dsp:cNvSpPr/>
      </dsp:nvSpPr>
      <dsp:spPr>
        <a:xfrm>
          <a:off x="0" y="4550712"/>
          <a:ext cx="7027817" cy="604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We chose this company due to a love of downhill skiing and wanting to explore the reasons behind recent significant ticket price increases. </a:t>
          </a:r>
        </a:p>
      </dsp:txBody>
      <dsp:txXfrm>
        <a:off x="29528" y="4580240"/>
        <a:ext cx="6968761" cy="545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4468C-6FF7-4ACE-9AFA-6FAAAFCE97F7}">
      <dsp:nvSpPr>
        <dsp:cNvPr id="0" name=""/>
        <dsp:cNvSpPr/>
      </dsp:nvSpPr>
      <dsp:spPr>
        <a:xfrm>
          <a:off x="0" y="688"/>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1EBFC-DDDE-469F-9F44-A3AE428A4629}">
      <dsp:nvSpPr>
        <dsp:cNvPr id="0" name=""/>
        <dsp:cNvSpPr/>
      </dsp:nvSpPr>
      <dsp:spPr>
        <a:xfrm>
          <a:off x="487230" y="363091"/>
          <a:ext cx="885873" cy="8858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C6545D-4811-4E83-B8AA-CBABC624471B}">
      <dsp:nvSpPr>
        <dsp:cNvPr id="0" name=""/>
        <dsp:cNvSpPr/>
      </dsp:nvSpPr>
      <dsp:spPr>
        <a:xfrm>
          <a:off x="1860334" y="688"/>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666750">
            <a:lnSpc>
              <a:spcPct val="100000"/>
            </a:lnSpc>
            <a:spcBef>
              <a:spcPct val="0"/>
            </a:spcBef>
            <a:spcAft>
              <a:spcPct val="35000"/>
            </a:spcAft>
            <a:buNone/>
          </a:pPr>
          <a:r>
            <a:rPr lang="en-US" sz="1500" b="1" kern="1200"/>
            <a:t>1) Revenue Diversification</a:t>
          </a:r>
          <a:endParaRPr lang="en-US" sz="1500" kern="1200" dirty="0"/>
        </a:p>
        <a:p>
          <a:pPr marL="0" lvl="0" indent="0" algn="l" defTabSz="666750" rtl="0">
            <a:lnSpc>
              <a:spcPct val="100000"/>
            </a:lnSpc>
            <a:spcBef>
              <a:spcPct val="0"/>
            </a:spcBef>
            <a:spcAft>
              <a:spcPct val="35000"/>
            </a:spcAft>
            <a:buNone/>
          </a:pPr>
          <a:r>
            <a:rPr lang="en-US" sz="1500" kern="1200" dirty="0">
              <a:solidFill>
                <a:srgbClr val="010000"/>
              </a:solidFill>
              <a:latin typeface="Bierstadt"/>
            </a:rPr>
            <a:t>We believe that Vail Resort’s mountain segment will be its largest segment.</a:t>
          </a:r>
          <a:endParaRPr lang="en-US" sz="1500" kern="1200" dirty="0"/>
        </a:p>
      </dsp:txBody>
      <dsp:txXfrm>
        <a:off x="1860334" y="688"/>
        <a:ext cx="4195115" cy="1610679"/>
      </dsp:txXfrm>
    </dsp:sp>
    <dsp:sp modelId="{2E05936A-A688-4042-8A8E-CE2CA12AAFA4}">
      <dsp:nvSpPr>
        <dsp:cNvPr id="0" name=""/>
        <dsp:cNvSpPr/>
      </dsp:nvSpPr>
      <dsp:spPr>
        <a:xfrm>
          <a:off x="0" y="201403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0903C0-B5C1-4F4C-A570-24FA3CE6D242}">
      <dsp:nvSpPr>
        <dsp:cNvPr id="0" name=""/>
        <dsp:cNvSpPr/>
      </dsp:nvSpPr>
      <dsp:spPr>
        <a:xfrm>
          <a:off x="487230" y="2376440"/>
          <a:ext cx="885873" cy="8858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F7C572-1B93-41E3-B524-94A95C70E27C}">
      <dsp:nvSpPr>
        <dsp:cNvPr id="0" name=""/>
        <dsp:cNvSpPr/>
      </dsp:nvSpPr>
      <dsp:spPr>
        <a:xfrm>
          <a:off x="1860334" y="201403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666750">
            <a:lnSpc>
              <a:spcPct val="100000"/>
            </a:lnSpc>
            <a:spcBef>
              <a:spcPct val="0"/>
            </a:spcBef>
            <a:spcAft>
              <a:spcPct val="35000"/>
            </a:spcAft>
            <a:buNone/>
          </a:pPr>
          <a:r>
            <a:rPr lang="en-US" sz="1500" b="1" kern="1200" dirty="0"/>
            <a:t>2) Effective Ticket Price vs. Inflation</a:t>
          </a:r>
        </a:p>
        <a:p>
          <a:pPr marL="0" lvl="0" indent="0" algn="l" defTabSz="666750">
            <a:lnSpc>
              <a:spcPct val="100000"/>
            </a:lnSpc>
            <a:spcBef>
              <a:spcPct val="0"/>
            </a:spcBef>
            <a:spcAft>
              <a:spcPct val="35000"/>
            </a:spcAft>
            <a:buNone/>
          </a:pPr>
          <a:r>
            <a:rPr lang="en-US" sz="1500" kern="1200" dirty="0"/>
            <a:t>We believe that ETP will outpace inflation and that higher ticket prices will be negatively correlated with overall skier visits.</a:t>
          </a:r>
          <a:r>
            <a:rPr lang="en-US" sz="1500" b="1" kern="1200" dirty="0"/>
            <a:t> </a:t>
          </a:r>
          <a:endParaRPr lang="en-US" sz="1500" kern="1200" dirty="0"/>
        </a:p>
      </dsp:txBody>
      <dsp:txXfrm>
        <a:off x="1860334" y="2014037"/>
        <a:ext cx="4195115" cy="1610679"/>
      </dsp:txXfrm>
    </dsp:sp>
    <dsp:sp modelId="{03A956DF-8073-47AE-9D3D-AD96BFE113D9}">
      <dsp:nvSpPr>
        <dsp:cNvPr id="0" name=""/>
        <dsp:cNvSpPr/>
      </dsp:nvSpPr>
      <dsp:spPr>
        <a:xfrm>
          <a:off x="0" y="402738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E3D6B-93DA-42D1-A7D8-D3E4A7097338}">
      <dsp:nvSpPr>
        <dsp:cNvPr id="0" name=""/>
        <dsp:cNvSpPr/>
      </dsp:nvSpPr>
      <dsp:spPr>
        <a:xfrm>
          <a:off x="487230" y="4389790"/>
          <a:ext cx="885873" cy="8858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07231-2D3E-4FE5-A387-785C1722E5E5}">
      <dsp:nvSpPr>
        <dsp:cNvPr id="0" name=""/>
        <dsp:cNvSpPr/>
      </dsp:nvSpPr>
      <dsp:spPr>
        <a:xfrm>
          <a:off x="1860334" y="402738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666750">
            <a:lnSpc>
              <a:spcPct val="100000"/>
            </a:lnSpc>
            <a:spcBef>
              <a:spcPct val="0"/>
            </a:spcBef>
            <a:spcAft>
              <a:spcPct val="35000"/>
            </a:spcAft>
            <a:buNone/>
          </a:pPr>
          <a:r>
            <a:rPr lang="en-US" sz="1500" b="1" kern="1200" dirty="0"/>
            <a:t>3) Capital Expenditures &amp; ROI</a:t>
          </a:r>
        </a:p>
        <a:p>
          <a:pPr marL="0" lvl="0" indent="0" algn="l" defTabSz="666750">
            <a:lnSpc>
              <a:spcPct val="100000"/>
            </a:lnSpc>
            <a:spcBef>
              <a:spcPct val="0"/>
            </a:spcBef>
            <a:spcAft>
              <a:spcPct val="35000"/>
            </a:spcAft>
            <a:buNone/>
          </a:pPr>
          <a:r>
            <a:rPr lang="en-US" sz="1500" kern="1200" dirty="0"/>
            <a:t>We believe that capital expenditure will be positively correlated with revenue.</a:t>
          </a:r>
          <a:r>
            <a:rPr lang="en-US" sz="1500" b="1" kern="1200" dirty="0"/>
            <a:t>  </a:t>
          </a:r>
          <a:endParaRPr lang="en-US" sz="1500" kern="1200" dirty="0"/>
        </a:p>
      </dsp:txBody>
      <dsp:txXfrm>
        <a:off x="1860334" y="4027387"/>
        <a:ext cx="4195115" cy="16106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AF5EF-4D39-4E11-9A20-B02F6A2F3228}">
      <dsp:nvSpPr>
        <dsp:cNvPr id="0" name=""/>
        <dsp:cNvSpPr/>
      </dsp:nvSpPr>
      <dsp:spPr>
        <a:xfrm>
          <a:off x="994291" y="77862"/>
          <a:ext cx="1059136" cy="1059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C900DB-544C-4FAF-B24C-36792E1E2246}">
      <dsp:nvSpPr>
        <dsp:cNvPr id="0" name=""/>
        <dsp:cNvSpPr/>
      </dsp:nvSpPr>
      <dsp:spPr>
        <a:xfrm>
          <a:off x="10807" y="1286497"/>
          <a:ext cx="3026104" cy="453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defRPr b="1"/>
          </a:pPr>
          <a:r>
            <a:rPr lang="en-US" sz="1500" kern="1200"/>
            <a:t>1) Revenue Diversification</a:t>
          </a:r>
        </a:p>
      </dsp:txBody>
      <dsp:txXfrm>
        <a:off x="10807" y="1286497"/>
        <a:ext cx="3026104" cy="453915"/>
      </dsp:txXfrm>
    </dsp:sp>
    <dsp:sp modelId="{43FAA4C3-88AB-4C12-A703-28E541CBE15E}">
      <dsp:nvSpPr>
        <dsp:cNvPr id="0" name=""/>
        <dsp:cNvSpPr/>
      </dsp:nvSpPr>
      <dsp:spPr>
        <a:xfrm>
          <a:off x="10807" y="1809946"/>
          <a:ext cx="3026104" cy="1744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defTabSz="488950">
            <a:lnSpc>
              <a:spcPct val="100000"/>
            </a:lnSpc>
            <a:spcBef>
              <a:spcPct val="0"/>
            </a:spcBef>
            <a:spcAft>
              <a:spcPct val="35000"/>
            </a:spcAft>
            <a:buNone/>
          </a:pPr>
          <a:r>
            <a:rPr lang="en-US" sz="1100" kern="1200"/>
            <a:t>Use a time-series analysis to track revenue trends by segment.</a:t>
          </a:r>
        </a:p>
        <a:p>
          <a:pPr marL="0" lvl="0" indent="0" algn="just" defTabSz="488950">
            <a:spcBef>
              <a:spcPct val="0"/>
            </a:spcBef>
            <a:spcAft>
              <a:spcPct val="35000"/>
            </a:spcAft>
            <a:buNone/>
          </a:pPr>
          <a:endParaRPr lang="en-US" sz="1100" kern="1200"/>
        </a:p>
        <a:p>
          <a:pPr marL="0" lvl="0" indent="0" defTabSz="488950">
            <a:lnSpc>
              <a:spcPct val="100000"/>
            </a:lnSpc>
            <a:spcBef>
              <a:spcPct val="0"/>
            </a:spcBef>
            <a:spcAft>
              <a:spcPct val="35000"/>
            </a:spcAft>
            <a:buNone/>
          </a:pPr>
          <a:r>
            <a:rPr lang="en-US" sz="1100" kern="1200"/>
            <a:t>Perform a percentage breakdown of each segment’s contribution to total revenue.</a:t>
          </a:r>
        </a:p>
        <a:p>
          <a:pPr marL="0" lvl="0" indent="0" algn="just" defTabSz="488950">
            <a:spcBef>
              <a:spcPct val="0"/>
            </a:spcBef>
            <a:spcAft>
              <a:spcPct val="35000"/>
            </a:spcAft>
            <a:buNone/>
          </a:pPr>
          <a:endParaRPr lang="en-US" sz="1100" kern="1200"/>
        </a:p>
        <a:p>
          <a:pPr marL="0" lvl="0" indent="0" algn="l" defTabSz="488950">
            <a:lnSpc>
              <a:spcPct val="100000"/>
            </a:lnSpc>
            <a:spcBef>
              <a:spcPct val="0"/>
            </a:spcBef>
            <a:spcAft>
              <a:spcPct val="35000"/>
            </a:spcAft>
            <a:buNone/>
          </a:pPr>
          <a:r>
            <a:rPr lang="en-US" sz="1100" kern="1200"/>
            <a:t>Highlight segments showing consistent growth or decline.</a:t>
          </a:r>
        </a:p>
      </dsp:txBody>
      <dsp:txXfrm>
        <a:off x="10807" y="1809946"/>
        <a:ext cx="3026104" cy="1744611"/>
      </dsp:txXfrm>
    </dsp:sp>
    <dsp:sp modelId="{C79BFCC8-1C3F-418F-862E-B1ED578ABDAD}">
      <dsp:nvSpPr>
        <dsp:cNvPr id="0" name=""/>
        <dsp:cNvSpPr/>
      </dsp:nvSpPr>
      <dsp:spPr>
        <a:xfrm>
          <a:off x="4923506" y="75583"/>
          <a:ext cx="1059136" cy="1059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9F1374-72D7-4EA9-B7D6-EBD11E709104}">
      <dsp:nvSpPr>
        <dsp:cNvPr id="0" name=""/>
        <dsp:cNvSpPr/>
      </dsp:nvSpPr>
      <dsp:spPr>
        <a:xfrm>
          <a:off x="3566479" y="1284217"/>
          <a:ext cx="3773189" cy="453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100000"/>
            </a:lnSpc>
            <a:spcBef>
              <a:spcPct val="0"/>
            </a:spcBef>
            <a:spcAft>
              <a:spcPct val="35000"/>
            </a:spcAft>
            <a:buNone/>
            <a:defRPr b="1"/>
          </a:pPr>
          <a:r>
            <a:rPr lang="en-US" sz="1500" kern="1200"/>
            <a:t>2) Effective Ticket Price vs. Inflation</a:t>
          </a:r>
        </a:p>
      </dsp:txBody>
      <dsp:txXfrm>
        <a:off x="3566479" y="1284217"/>
        <a:ext cx="3773189" cy="453915"/>
      </dsp:txXfrm>
    </dsp:sp>
    <dsp:sp modelId="{3F79BF90-B5E0-4A2A-91CD-500E268E5EF6}">
      <dsp:nvSpPr>
        <dsp:cNvPr id="0" name=""/>
        <dsp:cNvSpPr/>
      </dsp:nvSpPr>
      <dsp:spPr>
        <a:xfrm>
          <a:off x="3940022" y="1807667"/>
          <a:ext cx="3026104" cy="1749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Adjust historical ticket prices for inflation and compare them with actual price increases.</a:t>
          </a:r>
        </a:p>
        <a:p>
          <a:pPr marL="0" lvl="0" indent="0" algn="l" defTabSz="488950">
            <a:spcBef>
              <a:spcPct val="0"/>
            </a:spcBef>
            <a:spcAft>
              <a:spcPct val="35000"/>
            </a:spcAft>
            <a:buNone/>
          </a:pPr>
          <a:endParaRPr lang="en-US" sz="1100" kern="1200"/>
        </a:p>
        <a:p>
          <a:pPr marL="0" lvl="0" indent="0" algn="l" defTabSz="488950">
            <a:lnSpc>
              <a:spcPct val="100000"/>
            </a:lnSpc>
            <a:spcBef>
              <a:spcPct val="0"/>
            </a:spcBef>
            <a:spcAft>
              <a:spcPct val="35000"/>
            </a:spcAft>
            <a:buNone/>
          </a:pPr>
          <a:r>
            <a:rPr lang="en-US" sz="1100" kern="1200"/>
            <a:t>Analyze skier visit trends to see if higher prices impact visitation rates.</a:t>
          </a:r>
        </a:p>
        <a:p>
          <a:pPr marL="0" lvl="0" indent="0" algn="l" defTabSz="488950">
            <a:spcBef>
              <a:spcPct val="0"/>
            </a:spcBef>
            <a:spcAft>
              <a:spcPct val="35000"/>
            </a:spcAft>
            <a:buNone/>
          </a:pPr>
          <a:endParaRPr lang="en-US" sz="1100" kern="1200"/>
        </a:p>
        <a:p>
          <a:pPr marL="0" lvl="0" indent="0" algn="l" defTabSz="488950">
            <a:lnSpc>
              <a:spcPct val="100000"/>
            </a:lnSpc>
            <a:spcBef>
              <a:spcPct val="0"/>
            </a:spcBef>
            <a:spcAft>
              <a:spcPct val="35000"/>
            </a:spcAft>
            <a:buNone/>
          </a:pPr>
          <a:r>
            <a:rPr lang="en-US" sz="1100" kern="1200"/>
            <a:t>Use correlation analysis to determine the relationship between price increases and skier visits.</a:t>
          </a:r>
        </a:p>
      </dsp:txBody>
      <dsp:txXfrm>
        <a:off x="3940022" y="1807667"/>
        <a:ext cx="3026104" cy="1749170"/>
      </dsp:txXfrm>
    </dsp:sp>
    <dsp:sp modelId="{908AAAB2-D4E7-49F8-A234-D7F1140E1FC5}">
      <dsp:nvSpPr>
        <dsp:cNvPr id="0" name=""/>
        <dsp:cNvSpPr/>
      </dsp:nvSpPr>
      <dsp:spPr>
        <a:xfrm>
          <a:off x="8852721" y="77862"/>
          <a:ext cx="1059136" cy="1059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411DD5-8623-43EF-9A44-E8128DBF286F}">
      <dsp:nvSpPr>
        <dsp:cNvPr id="0" name=""/>
        <dsp:cNvSpPr/>
      </dsp:nvSpPr>
      <dsp:spPr>
        <a:xfrm>
          <a:off x="7869237" y="1286497"/>
          <a:ext cx="3026104" cy="453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defRPr b="1"/>
          </a:pPr>
          <a:r>
            <a:rPr lang="en-US" sz="1500" kern="1200"/>
            <a:t>3) Capital Expenditures &amp; ROI</a:t>
          </a:r>
        </a:p>
      </dsp:txBody>
      <dsp:txXfrm>
        <a:off x="7869237" y="1286497"/>
        <a:ext cx="3026104" cy="453915"/>
      </dsp:txXfrm>
    </dsp:sp>
    <dsp:sp modelId="{2C97A012-54F5-453D-81D2-A0C2E0098897}">
      <dsp:nvSpPr>
        <dsp:cNvPr id="0" name=""/>
        <dsp:cNvSpPr/>
      </dsp:nvSpPr>
      <dsp:spPr>
        <a:xfrm>
          <a:off x="7869237" y="1809946"/>
          <a:ext cx="3026104" cy="1744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Identify significant capital expenditure periods and corresponding revenue and skier visit trends.</a:t>
          </a:r>
        </a:p>
        <a:p>
          <a:pPr marL="0" lvl="0" indent="0" algn="l" defTabSz="488950">
            <a:spcBef>
              <a:spcPct val="0"/>
            </a:spcBef>
            <a:spcAft>
              <a:spcPct val="35000"/>
            </a:spcAft>
            <a:buNone/>
          </a:pPr>
          <a:endParaRPr lang="en-US" sz="1100" kern="1200"/>
        </a:p>
        <a:p>
          <a:pPr marL="0" lvl="0" indent="0" algn="l" defTabSz="488950">
            <a:lnSpc>
              <a:spcPct val="100000"/>
            </a:lnSpc>
            <a:spcBef>
              <a:spcPct val="0"/>
            </a:spcBef>
            <a:spcAft>
              <a:spcPct val="35000"/>
            </a:spcAft>
            <a:buNone/>
          </a:pPr>
          <a:r>
            <a:rPr lang="en-US" sz="1100" kern="1200"/>
            <a:t>Calculate ROI for capital investments by comparing revenue per skier and total net revenue.</a:t>
          </a:r>
        </a:p>
      </dsp:txBody>
      <dsp:txXfrm>
        <a:off x="7869237" y="1809946"/>
        <a:ext cx="3026104" cy="17446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4EC5D-D39B-6940-BD30-07626F241867}">
      <dsp:nvSpPr>
        <dsp:cNvPr id="0" name=""/>
        <dsp:cNvSpPr/>
      </dsp:nvSpPr>
      <dsp:spPr>
        <a:xfrm>
          <a:off x="0" y="393180"/>
          <a:ext cx="6055450" cy="1472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9970" tIns="354076" rIns="46997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Compare the growth rates of different segments.</a:t>
          </a:r>
        </a:p>
        <a:p>
          <a:pPr marL="171450" lvl="1" indent="-171450" algn="l" defTabSz="755650">
            <a:lnSpc>
              <a:spcPct val="90000"/>
            </a:lnSpc>
            <a:spcBef>
              <a:spcPct val="0"/>
            </a:spcBef>
            <a:spcAft>
              <a:spcPct val="15000"/>
            </a:spcAft>
            <a:buChar char="•"/>
          </a:pPr>
          <a:r>
            <a:rPr lang="en-US" sz="1700" kern="1200"/>
            <a:t>Identify underperforming or over-reliant segments and discuss potential risks or opportunities for diversification.</a:t>
          </a:r>
        </a:p>
      </dsp:txBody>
      <dsp:txXfrm>
        <a:off x="0" y="393180"/>
        <a:ext cx="6055450" cy="1472625"/>
      </dsp:txXfrm>
    </dsp:sp>
    <dsp:sp modelId="{6A0FCF32-5FA0-1343-855D-CEED99B9555A}">
      <dsp:nvSpPr>
        <dsp:cNvPr id="0" name=""/>
        <dsp:cNvSpPr/>
      </dsp:nvSpPr>
      <dsp:spPr>
        <a:xfrm>
          <a:off x="302772" y="142260"/>
          <a:ext cx="4238815"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755650">
            <a:lnSpc>
              <a:spcPct val="90000"/>
            </a:lnSpc>
            <a:spcBef>
              <a:spcPct val="0"/>
            </a:spcBef>
            <a:spcAft>
              <a:spcPct val="35000"/>
            </a:spcAft>
            <a:buNone/>
          </a:pPr>
          <a:r>
            <a:rPr lang="en-US" sz="1700" kern="1200"/>
            <a:t>1) Revenue Diversification </a:t>
          </a:r>
        </a:p>
      </dsp:txBody>
      <dsp:txXfrm>
        <a:off x="327270" y="166758"/>
        <a:ext cx="4189819" cy="452844"/>
      </dsp:txXfrm>
    </dsp:sp>
    <dsp:sp modelId="{87393662-5B8F-9B40-A9B3-DBB28ACE2F6E}">
      <dsp:nvSpPr>
        <dsp:cNvPr id="0" name=""/>
        <dsp:cNvSpPr/>
      </dsp:nvSpPr>
      <dsp:spPr>
        <a:xfrm>
          <a:off x="0" y="2208525"/>
          <a:ext cx="6055450" cy="1472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9970" tIns="354076" rIns="46997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Evaluate whether pricing aligns with operational costs and inflation.</a:t>
          </a:r>
        </a:p>
        <a:p>
          <a:pPr marL="171450" lvl="1" indent="-171450" algn="l" defTabSz="755650">
            <a:lnSpc>
              <a:spcPct val="90000"/>
            </a:lnSpc>
            <a:spcBef>
              <a:spcPct val="0"/>
            </a:spcBef>
            <a:spcAft>
              <a:spcPct val="15000"/>
            </a:spcAft>
            <a:buChar char="•"/>
          </a:pPr>
          <a:r>
            <a:rPr lang="en-US" sz="1700" kern="1200"/>
            <a:t>Assess whether price increases risk alienating customers or impacting skier volume.</a:t>
          </a:r>
        </a:p>
      </dsp:txBody>
      <dsp:txXfrm>
        <a:off x="0" y="2208525"/>
        <a:ext cx="6055450" cy="1472625"/>
      </dsp:txXfrm>
    </dsp:sp>
    <dsp:sp modelId="{0BF72C57-6325-4C4A-9B8C-A19281A07712}">
      <dsp:nvSpPr>
        <dsp:cNvPr id="0" name=""/>
        <dsp:cNvSpPr/>
      </dsp:nvSpPr>
      <dsp:spPr>
        <a:xfrm>
          <a:off x="302772" y="1957605"/>
          <a:ext cx="4238815"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755650">
            <a:lnSpc>
              <a:spcPct val="90000"/>
            </a:lnSpc>
            <a:spcBef>
              <a:spcPct val="0"/>
            </a:spcBef>
            <a:spcAft>
              <a:spcPct val="35000"/>
            </a:spcAft>
            <a:buNone/>
          </a:pPr>
          <a:r>
            <a:rPr lang="en-US" sz="1700" kern="1200"/>
            <a:t>2) Effective Ticket Price vs. Inflation</a:t>
          </a:r>
        </a:p>
      </dsp:txBody>
      <dsp:txXfrm>
        <a:off x="327270" y="1982103"/>
        <a:ext cx="4189819" cy="452844"/>
      </dsp:txXfrm>
    </dsp:sp>
    <dsp:sp modelId="{4DE16B4C-B073-B447-9FD2-11CD5F018F7C}">
      <dsp:nvSpPr>
        <dsp:cNvPr id="0" name=""/>
        <dsp:cNvSpPr/>
      </dsp:nvSpPr>
      <dsp:spPr>
        <a:xfrm>
          <a:off x="0" y="4023870"/>
          <a:ext cx="6055450" cy="1472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9970" tIns="354076" rIns="46997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Highlight investments that significantly improve revenue or skier visits.</a:t>
          </a:r>
        </a:p>
        <a:p>
          <a:pPr marL="171450" lvl="1" indent="-171450" algn="l" defTabSz="755650">
            <a:lnSpc>
              <a:spcPct val="90000"/>
            </a:lnSpc>
            <a:spcBef>
              <a:spcPct val="0"/>
            </a:spcBef>
            <a:spcAft>
              <a:spcPct val="15000"/>
            </a:spcAft>
            <a:buChar char="•"/>
          </a:pPr>
          <a:r>
            <a:rPr lang="en-US" sz="1700" kern="1200"/>
            <a:t>Identify underperforming investments and recommend future capital allocation strategies.</a:t>
          </a:r>
        </a:p>
      </dsp:txBody>
      <dsp:txXfrm>
        <a:off x="0" y="4023870"/>
        <a:ext cx="6055450" cy="1472625"/>
      </dsp:txXfrm>
    </dsp:sp>
    <dsp:sp modelId="{27CC61F5-AE3F-BE49-B4C0-CB838A4B5D7C}">
      <dsp:nvSpPr>
        <dsp:cNvPr id="0" name=""/>
        <dsp:cNvSpPr/>
      </dsp:nvSpPr>
      <dsp:spPr>
        <a:xfrm>
          <a:off x="302772" y="3772950"/>
          <a:ext cx="4238815"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755650">
            <a:lnSpc>
              <a:spcPct val="90000"/>
            </a:lnSpc>
            <a:spcBef>
              <a:spcPct val="0"/>
            </a:spcBef>
            <a:spcAft>
              <a:spcPct val="35000"/>
            </a:spcAft>
            <a:buNone/>
          </a:pPr>
          <a:r>
            <a:rPr lang="en-US" sz="1700" kern="1200"/>
            <a:t>3) Capital Investment &amp; ROI</a:t>
          </a:r>
        </a:p>
      </dsp:txBody>
      <dsp:txXfrm>
        <a:off x="327270" y="3797448"/>
        <a:ext cx="4189819"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B3788-5864-1B4D-BE64-788F075CC7BF}">
      <dsp:nvSpPr>
        <dsp:cNvPr id="0" name=""/>
        <dsp:cNvSpPr/>
      </dsp:nvSpPr>
      <dsp:spPr>
        <a:xfrm>
          <a:off x="0" y="358327"/>
          <a:ext cx="6055450" cy="7195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latin typeface="Bierstadt"/>
            </a:rPr>
            <a:t>Revenue</a:t>
          </a:r>
          <a:r>
            <a:rPr lang="en-US" sz="3000" kern="1200"/>
            <a:t> Diversification</a:t>
          </a:r>
        </a:p>
      </dsp:txBody>
      <dsp:txXfrm>
        <a:off x="35125" y="393452"/>
        <a:ext cx="5985200" cy="649299"/>
      </dsp:txXfrm>
    </dsp:sp>
    <dsp:sp modelId="{BF8C7AAD-7A9B-3A45-AD92-5D2DEC2134F6}">
      <dsp:nvSpPr>
        <dsp:cNvPr id="0" name=""/>
        <dsp:cNvSpPr/>
      </dsp:nvSpPr>
      <dsp:spPr>
        <a:xfrm>
          <a:off x="0" y="1077877"/>
          <a:ext cx="6055450" cy="1024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Monitor segment-specific revenue growth rates quarterly or annually to assess the impact of diversification strategies.</a:t>
          </a:r>
        </a:p>
      </dsp:txBody>
      <dsp:txXfrm>
        <a:off x="0" y="1077877"/>
        <a:ext cx="6055450" cy="1024650"/>
      </dsp:txXfrm>
    </dsp:sp>
    <dsp:sp modelId="{4017726B-829B-984E-8F70-AA01A724648E}">
      <dsp:nvSpPr>
        <dsp:cNvPr id="0" name=""/>
        <dsp:cNvSpPr/>
      </dsp:nvSpPr>
      <dsp:spPr>
        <a:xfrm>
          <a:off x="0" y="2102527"/>
          <a:ext cx="6055450" cy="719549"/>
        </a:xfrm>
        <a:prstGeom prst="roundRect">
          <a:avLst/>
        </a:prstGeom>
        <a:solidFill>
          <a:schemeClr val="accent2">
            <a:hueOff val="745381"/>
            <a:satOff val="-3327"/>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Effective Ticket Price vs. Inflation</a:t>
          </a:r>
        </a:p>
      </dsp:txBody>
      <dsp:txXfrm>
        <a:off x="35125" y="2137652"/>
        <a:ext cx="5985200" cy="649299"/>
      </dsp:txXfrm>
    </dsp:sp>
    <dsp:sp modelId="{BFBEE3E4-EAF0-B440-9154-68C6E729235F}">
      <dsp:nvSpPr>
        <dsp:cNvPr id="0" name=""/>
        <dsp:cNvSpPr/>
      </dsp:nvSpPr>
      <dsp:spPr>
        <a:xfrm>
          <a:off x="0" y="2822077"/>
          <a:ext cx="6055450" cy="1024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Monitor effective ticket prices vs. inflation annually and track skier visits to identify trends or risks.</a:t>
          </a:r>
        </a:p>
      </dsp:txBody>
      <dsp:txXfrm>
        <a:off x="0" y="2822077"/>
        <a:ext cx="6055450" cy="1024650"/>
      </dsp:txXfrm>
    </dsp:sp>
    <dsp:sp modelId="{85452671-17FF-AE45-8B8D-37D3BFA5BD06}">
      <dsp:nvSpPr>
        <dsp:cNvPr id="0" name=""/>
        <dsp:cNvSpPr/>
      </dsp:nvSpPr>
      <dsp:spPr>
        <a:xfrm>
          <a:off x="0" y="3846727"/>
          <a:ext cx="6055450" cy="719549"/>
        </a:xfrm>
        <a:prstGeom prst="roundRect">
          <a:avLst/>
        </a:prstGeom>
        <a:solidFill>
          <a:schemeClr val="accent2">
            <a:hueOff val="1490762"/>
            <a:satOff val="-6653"/>
            <a:lumOff val="39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Capital Expenditures &amp; ROI</a:t>
          </a:r>
        </a:p>
      </dsp:txBody>
      <dsp:txXfrm>
        <a:off x="35125" y="3881852"/>
        <a:ext cx="5985200" cy="649299"/>
      </dsp:txXfrm>
    </dsp:sp>
    <dsp:sp modelId="{2A96D10D-8367-BB4F-A00D-89E49E772397}">
      <dsp:nvSpPr>
        <dsp:cNvPr id="0" name=""/>
        <dsp:cNvSpPr/>
      </dsp:nvSpPr>
      <dsp:spPr>
        <a:xfrm>
          <a:off x="0" y="4566277"/>
          <a:ext cx="6055450" cy="71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Suggest tracking ROI for major investments annually to assess their long-term impact.</a:t>
          </a:r>
        </a:p>
      </dsp:txBody>
      <dsp:txXfrm>
        <a:off x="0" y="4566277"/>
        <a:ext cx="6055450" cy="7141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FED6-31C4-3143-A7BD-34A5DC3E513E}"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CF6EE5-60B5-1240-896A-F1FA8F159E17}" type="slidenum">
              <a:rPr lang="en-US" smtClean="0"/>
              <a:t>‹#›</a:t>
            </a:fld>
            <a:endParaRPr lang="en-US"/>
          </a:p>
        </p:txBody>
      </p:sp>
    </p:spTree>
    <p:extLst>
      <p:ext uri="{BB962C8B-B14F-4D97-AF65-F5344CB8AC3E}">
        <p14:creationId xmlns:p14="http://schemas.microsoft.com/office/powerpoint/2010/main" val="3776266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a:effectLst/>
                <a:latin typeface=".AppleSystemUIFont"/>
              </a:rPr>
              <a:t>Its Mountain segment encompasses the ownership and operation of 42 mountain resorts across the United States, Canada, Australia, and Switzerland, including iconic properties like Vail, Beaver Creek, Breckenridge, Keystone, and Whistler Blackcomb. Through its Epic Pass program, Vail Resorts provides access to numerous partner resorts worldwide, making it a key player in the multi-resort pass market. The Lodging segment includes managing and owning hotels, condominiums, and golf courses, with its luxury hotel chain, </a:t>
            </a:r>
            <a:r>
              <a:rPr lang="en-US" sz="1200" err="1">
                <a:effectLst/>
                <a:latin typeface=".AppleSystemUIFont"/>
              </a:rPr>
              <a:t>RockResorts</a:t>
            </a:r>
            <a:r>
              <a:rPr lang="en-US" sz="1200">
                <a:effectLst/>
                <a:latin typeface=".AppleSystemUIFont"/>
              </a:rPr>
              <a:t>, contributing significantly to its brand. The Real Estate segment focuses on property development and real estate holdings within and around Vail Resorts’ communities.</a:t>
            </a:r>
          </a:p>
          <a:p>
            <a:pPr>
              <a:lnSpc>
                <a:spcPct val="100000"/>
              </a:lnSpc>
            </a:pPr>
            <a:r>
              <a:rPr lang="en-US" sz="1200">
                <a:effectLst/>
                <a:latin typeface=".AppleSystemUIFont"/>
              </a:rPr>
              <a:t>Founded in the early 1960s by Pete Seibert and Earl Eaton, the company opened its first ski resort in 1962 and underwent several ownership changes before going public in 1997. In recent years, Vail Resorts has expanded its global footprint through acquisitions, including Whistler Blackcomb in 2016 and a controlling interest in Switzerland’s </a:t>
            </a:r>
            <a:r>
              <a:rPr lang="en-US" sz="1200" err="1">
                <a:effectLst/>
                <a:latin typeface=".AppleSystemUIFont"/>
              </a:rPr>
              <a:t>Andermatt-Sedrun</a:t>
            </a:r>
            <a:r>
              <a:rPr lang="en-US" sz="1200">
                <a:effectLst/>
                <a:latin typeface=".AppleSystemUIFont"/>
              </a:rPr>
              <a:t> resort in 2022. Financially, Vail Resorts reported operating income of $491 million and net income of $230 million in fiscal year 2024, with total assets of $5.70 billion. The company has committed to environmental sustainability through its “Commitment to Zero” initiative, aiming to achieve a zero net operating footprint by 2030.</a:t>
            </a:r>
          </a:p>
          <a:p>
            <a:endParaRPr lang="en-US"/>
          </a:p>
        </p:txBody>
      </p:sp>
      <p:sp>
        <p:nvSpPr>
          <p:cNvPr id="4" name="Slide Number Placeholder 3"/>
          <p:cNvSpPr>
            <a:spLocks noGrp="1"/>
          </p:cNvSpPr>
          <p:nvPr>
            <p:ph type="sldNum" sz="quarter" idx="5"/>
          </p:nvPr>
        </p:nvSpPr>
        <p:spPr/>
        <p:txBody>
          <a:bodyPr/>
          <a:lstStyle/>
          <a:p>
            <a:fld id="{1DCF6EE5-60B5-1240-896A-F1FA8F159E17}" type="slidenum">
              <a:rPr lang="en-US" smtClean="0"/>
              <a:t>2</a:t>
            </a:fld>
            <a:endParaRPr lang="en-US"/>
          </a:p>
        </p:txBody>
      </p:sp>
    </p:spTree>
    <p:extLst>
      <p:ext uri="{BB962C8B-B14F-4D97-AF65-F5344CB8AC3E}">
        <p14:creationId xmlns:p14="http://schemas.microsoft.com/office/powerpoint/2010/main" val="3606775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Average Ratio for the Amusement and Recreation Services Industry</a:t>
            </a:r>
          </a:p>
          <a:p>
            <a:endParaRPr lang="en-US"/>
          </a:p>
          <a:p>
            <a:r>
              <a:rPr lang="en-US"/>
              <a:t>Current: .94</a:t>
            </a:r>
          </a:p>
          <a:p>
            <a:r>
              <a:rPr lang="en-US"/>
              <a:t>Debt Ratio: .84</a:t>
            </a:r>
          </a:p>
          <a:p>
            <a:r>
              <a:rPr lang="en-US"/>
              <a:t>ROR: 2.1%</a:t>
            </a:r>
          </a:p>
        </p:txBody>
      </p:sp>
      <p:sp>
        <p:nvSpPr>
          <p:cNvPr id="4" name="Slide Number Placeholder 3"/>
          <p:cNvSpPr>
            <a:spLocks noGrp="1"/>
          </p:cNvSpPr>
          <p:nvPr>
            <p:ph type="sldNum" sz="quarter" idx="5"/>
          </p:nvPr>
        </p:nvSpPr>
        <p:spPr/>
        <p:txBody>
          <a:bodyPr/>
          <a:lstStyle/>
          <a:p>
            <a:fld id="{1DCF6EE5-60B5-1240-896A-F1FA8F159E17}" type="slidenum">
              <a:rPr lang="en-US" smtClean="0"/>
              <a:t>6</a:t>
            </a:fld>
            <a:endParaRPr lang="en-US"/>
          </a:p>
        </p:txBody>
      </p:sp>
    </p:spTree>
    <p:extLst>
      <p:ext uri="{BB962C8B-B14F-4D97-AF65-F5344CB8AC3E}">
        <p14:creationId xmlns:p14="http://schemas.microsoft.com/office/powerpoint/2010/main" val="3100089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10K's from SEC website (</a:t>
            </a:r>
            <a:r>
              <a:rPr lang="en-US" err="1"/>
              <a:t>Inludes</a:t>
            </a:r>
            <a:r>
              <a:rPr lang="en-US"/>
              <a:t> the financial data and the Skier data</a:t>
            </a:r>
          </a:p>
          <a:p>
            <a:r>
              <a:rPr lang="en-US"/>
              <a:t>CPI (Consumer Price Index) </a:t>
            </a:r>
          </a:p>
        </p:txBody>
      </p:sp>
      <p:sp>
        <p:nvSpPr>
          <p:cNvPr id="4" name="Slide Number Placeholder 3"/>
          <p:cNvSpPr>
            <a:spLocks noGrp="1"/>
          </p:cNvSpPr>
          <p:nvPr>
            <p:ph type="sldNum" sz="quarter" idx="5"/>
          </p:nvPr>
        </p:nvSpPr>
        <p:spPr/>
        <p:txBody>
          <a:bodyPr/>
          <a:lstStyle/>
          <a:p>
            <a:fld id="{1DCF6EE5-60B5-1240-896A-F1FA8F159E17}" type="slidenum">
              <a:rPr lang="en-US" smtClean="0"/>
              <a:t>7</a:t>
            </a:fld>
            <a:endParaRPr lang="en-US"/>
          </a:p>
        </p:txBody>
      </p:sp>
    </p:spTree>
    <p:extLst>
      <p:ext uri="{BB962C8B-B14F-4D97-AF65-F5344CB8AC3E}">
        <p14:creationId xmlns:p14="http://schemas.microsoft.com/office/powerpoint/2010/main" val="2156514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methods used</a:t>
            </a:r>
          </a:p>
        </p:txBody>
      </p:sp>
      <p:sp>
        <p:nvSpPr>
          <p:cNvPr id="4" name="Slide Number Placeholder 3"/>
          <p:cNvSpPr>
            <a:spLocks noGrp="1"/>
          </p:cNvSpPr>
          <p:nvPr>
            <p:ph type="sldNum" sz="quarter" idx="5"/>
          </p:nvPr>
        </p:nvSpPr>
        <p:spPr/>
        <p:txBody>
          <a:bodyPr/>
          <a:lstStyle/>
          <a:p>
            <a:fld id="{1DCF6EE5-60B5-1240-896A-F1FA8F159E17}" type="slidenum">
              <a:rPr lang="en-US" smtClean="0"/>
              <a:t>8</a:t>
            </a:fld>
            <a:endParaRPr lang="en-US"/>
          </a:p>
        </p:txBody>
      </p:sp>
    </p:spTree>
    <p:extLst>
      <p:ext uri="{BB962C8B-B14F-4D97-AF65-F5344CB8AC3E}">
        <p14:creationId xmlns:p14="http://schemas.microsoft.com/office/powerpoint/2010/main" val="277487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Discuss findings and recommendations based on analysis</a:t>
            </a:r>
          </a:p>
          <a:p>
            <a:r>
              <a:rPr lang="en-US"/>
              <a:t>1) Revenue Diversification</a:t>
            </a:r>
          </a:p>
          <a:p>
            <a:pPr>
              <a:spcBef>
                <a:spcPts val="900"/>
              </a:spcBef>
            </a:pPr>
            <a:r>
              <a:rPr lang="en-US" b="1">
                <a:solidFill>
                  <a:srgbClr val="0E0E0E"/>
                </a:solidFill>
                <a:effectLst/>
                <a:latin typeface=".AppleSystemUIFont"/>
              </a:rPr>
              <a:t>Visuals</a:t>
            </a:r>
            <a:r>
              <a:rPr lang="en-US">
                <a:solidFill>
                  <a:srgbClr val="0E0E0E"/>
                </a:solidFill>
                <a:effectLst/>
                <a:latin typeface=".AppleSystemUIFont"/>
              </a:rPr>
              <a:t>: Stacked bar charts or pie charts to show revenue composition over time.</a:t>
            </a:r>
          </a:p>
          <a:p>
            <a:pPr>
              <a:spcBef>
                <a:spcPts val="900"/>
              </a:spcBef>
            </a:pPr>
            <a:r>
              <a:rPr lang="en-US" b="1">
                <a:solidFill>
                  <a:srgbClr val="0E0E0E"/>
                </a:solidFill>
                <a:effectLst/>
                <a:latin typeface=".AppleSystemUIFont"/>
              </a:rPr>
              <a:t>Narrative</a:t>
            </a:r>
            <a:r>
              <a:rPr lang="en-US">
                <a:solidFill>
                  <a:srgbClr val="0E0E0E"/>
                </a:solidFill>
                <a:effectLst/>
                <a:latin typeface=".AppleSystemUIFont"/>
              </a:rPr>
              <a:t>: Explain which segments are driving growth and which need strategic attention.</a:t>
            </a:r>
          </a:p>
          <a:p>
            <a:pPr>
              <a:spcBef>
                <a:spcPts val="900"/>
              </a:spcBef>
            </a:pPr>
            <a:r>
              <a:rPr lang="en-US">
                <a:solidFill>
                  <a:srgbClr val="0E0E0E"/>
                </a:solidFill>
                <a:latin typeface=".AppleSystemUIFont"/>
              </a:rPr>
              <a:t>2) Effective Ticket Price vs. Inflation</a:t>
            </a:r>
          </a:p>
          <a:p>
            <a:pPr>
              <a:spcBef>
                <a:spcPts val="900"/>
              </a:spcBef>
            </a:pPr>
            <a:r>
              <a:rPr lang="en-US" b="1">
                <a:solidFill>
                  <a:srgbClr val="0E0E0E"/>
                </a:solidFill>
                <a:effectLst/>
                <a:latin typeface=".AppleSystemUIFont"/>
              </a:rPr>
              <a:t>Visuals</a:t>
            </a:r>
            <a:r>
              <a:rPr lang="en-US">
                <a:solidFill>
                  <a:srgbClr val="0E0E0E"/>
                </a:solidFill>
                <a:effectLst/>
                <a:latin typeface=".AppleSystemUIFont"/>
              </a:rPr>
              <a:t>: Line charts comparing effective ticket price, inflation-adjusted ticket price, and skier visits over time.</a:t>
            </a:r>
          </a:p>
          <a:p>
            <a:pPr>
              <a:spcBef>
                <a:spcPts val="900"/>
              </a:spcBef>
            </a:pPr>
            <a:r>
              <a:rPr lang="en-US" b="1">
                <a:solidFill>
                  <a:srgbClr val="0E0E0E"/>
                </a:solidFill>
                <a:effectLst/>
                <a:latin typeface=".AppleSystemUIFont"/>
              </a:rPr>
              <a:t>Narrative</a:t>
            </a:r>
            <a:r>
              <a:rPr lang="en-US">
                <a:solidFill>
                  <a:srgbClr val="0E0E0E"/>
                </a:solidFill>
                <a:effectLst/>
                <a:latin typeface=".AppleSystemUIFont"/>
              </a:rPr>
              <a:t>: Discuss whether pricing aligns with inflation and customer expectations.</a:t>
            </a:r>
          </a:p>
          <a:p>
            <a:pPr>
              <a:spcBef>
                <a:spcPts val="900"/>
              </a:spcBef>
            </a:pPr>
            <a:r>
              <a:rPr lang="en-US">
                <a:solidFill>
                  <a:srgbClr val="0E0E0E"/>
                </a:solidFill>
                <a:latin typeface=".AppleSystemUIFont"/>
              </a:rPr>
              <a:t>3) Capital Expenditure &amp; ROI</a:t>
            </a:r>
          </a:p>
          <a:p>
            <a:pPr>
              <a:spcBef>
                <a:spcPts val="900"/>
              </a:spcBef>
            </a:pPr>
            <a:r>
              <a:rPr lang="en-US" b="1">
                <a:solidFill>
                  <a:srgbClr val="0E0E0E"/>
                </a:solidFill>
                <a:effectLst/>
                <a:latin typeface=".AppleSystemUIFont"/>
              </a:rPr>
              <a:t>Visuals</a:t>
            </a:r>
            <a:r>
              <a:rPr lang="en-US">
                <a:solidFill>
                  <a:srgbClr val="0E0E0E"/>
                </a:solidFill>
                <a:effectLst/>
                <a:latin typeface=".AppleSystemUIFont"/>
              </a:rPr>
              <a:t>: ROI charts comparing different investment categories, time-series graphs of </a:t>
            </a:r>
            <a:r>
              <a:rPr lang="en-US" err="1">
                <a:solidFill>
                  <a:srgbClr val="0E0E0E"/>
                </a:solidFill>
                <a:effectLst/>
                <a:latin typeface=".AppleSystemUIFont"/>
              </a:rPr>
              <a:t>CapEx</a:t>
            </a:r>
            <a:r>
              <a:rPr lang="en-US">
                <a:solidFill>
                  <a:srgbClr val="0E0E0E"/>
                </a:solidFill>
                <a:effectLst/>
                <a:latin typeface=".AppleSystemUIFont"/>
              </a:rPr>
              <a:t> vs. revenue.</a:t>
            </a:r>
          </a:p>
          <a:p>
            <a:pPr>
              <a:spcBef>
                <a:spcPts val="900"/>
              </a:spcBef>
            </a:pPr>
            <a:r>
              <a:rPr lang="en-US" b="1">
                <a:solidFill>
                  <a:srgbClr val="0E0E0E"/>
                </a:solidFill>
                <a:effectLst/>
                <a:latin typeface=".AppleSystemUIFont"/>
              </a:rPr>
              <a:t>Narrative</a:t>
            </a:r>
            <a:r>
              <a:rPr lang="en-US">
                <a:solidFill>
                  <a:srgbClr val="0E0E0E"/>
                </a:solidFill>
                <a:effectLst/>
                <a:latin typeface=".AppleSystemUIFont"/>
              </a:rPr>
              <a:t>: Provide actionable insights on capital spending priorities and expected ROI.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1DCF6EE5-60B5-1240-896A-F1FA8F159E17}" type="slidenum">
              <a:rPr lang="en-US" smtClean="0"/>
              <a:t>10</a:t>
            </a:fld>
            <a:endParaRPr lang="en-US"/>
          </a:p>
        </p:txBody>
      </p:sp>
    </p:spTree>
    <p:extLst>
      <p:ext uri="{BB962C8B-B14F-4D97-AF65-F5344CB8AC3E}">
        <p14:creationId xmlns:p14="http://schemas.microsoft.com/office/powerpoint/2010/main" val="1016067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CF6EE5-60B5-1240-896A-F1FA8F159E17}" type="slidenum">
              <a:rPr lang="en-US" smtClean="0"/>
              <a:t>17</a:t>
            </a:fld>
            <a:endParaRPr lang="en-US"/>
          </a:p>
        </p:txBody>
      </p:sp>
    </p:spTree>
    <p:extLst>
      <p:ext uri="{BB962C8B-B14F-4D97-AF65-F5344CB8AC3E}">
        <p14:creationId xmlns:p14="http://schemas.microsoft.com/office/powerpoint/2010/main" val="3232372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CA50B-C055-B86A-4BC3-6716A7D8E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4C362-2AB7-B738-E24D-D6E92D4DD9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E8D89-3C9E-BAD8-BEF5-2FBB249FA2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669465-A113-54E7-7AE2-B70DEACCFDFB}"/>
              </a:ext>
            </a:extLst>
          </p:cNvPr>
          <p:cNvSpPr>
            <a:spLocks noGrp="1"/>
          </p:cNvSpPr>
          <p:nvPr>
            <p:ph type="sldNum" sz="quarter" idx="5"/>
          </p:nvPr>
        </p:nvSpPr>
        <p:spPr/>
        <p:txBody>
          <a:bodyPr/>
          <a:lstStyle/>
          <a:p>
            <a:fld id="{1DCF6EE5-60B5-1240-896A-F1FA8F159E17}" type="slidenum">
              <a:rPr lang="en-US" smtClean="0"/>
              <a:t>18</a:t>
            </a:fld>
            <a:endParaRPr lang="en-US"/>
          </a:p>
        </p:txBody>
      </p:sp>
    </p:spTree>
    <p:extLst>
      <p:ext uri="{BB962C8B-B14F-4D97-AF65-F5344CB8AC3E}">
        <p14:creationId xmlns:p14="http://schemas.microsoft.com/office/powerpoint/2010/main" val="397944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Not sure if we would be able to build a dashboard that would effectively allow someone to track these.</a:t>
            </a:r>
          </a:p>
          <a:p>
            <a:endParaRPr lang="en-US"/>
          </a:p>
        </p:txBody>
      </p:sp>
      <p:sp>
        <p:nvSpPr>
          <p:cNvPr id="4" name="Slide Number Placeholder 3"/>
          <p:cNvSpPr>
            <a:spLocks noGrp="1"/>
          </p:cNvSpPr>
          <p:nvPr>
            <p:ph type="sldNum" sz="quarter" idx="5"/>
          </p:nvPr>
        </p:nvSpPr>
        <p:spPr/>
        <p:txBody>
          <a:bodyPr/>
          <a:lstStyle/>
          <a:p>
            <a:fld id="{1DCF6EE5-60B5-1240-896A-F1FA8F159E17}" type="slidenum">
              <a:rPr lang="en-US" smtClean="0"/>
              <a:t>19</a:t>
            </a:fld>
            <a:endParaRPr lang="en-US"/>
          </a:p>
        </p:txBody>
      </p:sp>
    </p:spTree>
    <p:extLst>
      <p:ext uri="{BB962C8B-B14F-4D97-AF65-F5344CB8AC3E}">
        <p14:creationId xmlns:p14="http://schemas.microsoft.com/office/powerpoint/2010/main" val="23123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2/20/2025</a:t>
            </a:fld>
            <a:endParaRPr lang="en-US"/>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24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2/20/2025</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48188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2/20/2025</a:t>
            </a:fld>
            <a:endParaRPr lang="en-US"/>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708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2/20/2025</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65042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2/20/2025</a:t>
            </a:fld>
            <a:endParaRPr lang="en-US"/>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814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2/20/2025</a:t>
            </a:fld>
            <a:endParaRPr lang="en-US"/>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80985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2/20/2025</a:t>
            </a:fld>
            <a:endParaRPr lang="en-US"/>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83897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2/20/2025</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64923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2/20/2025</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20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2/20/2025</a:t>
            </a:fld>
            <a:endParaRPr lang="en-US"/>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794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2/20/2025</a:t>
            </a:fld>
            <a:endParaRPr lang="en-US"/>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837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2/20/2025</a:t>
            </a:fld>
            <a:endParaRPr lang="en-US"/>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2940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microsoft.com/office/2018/10/relationships/comments" Target="../comments/modernComment_10D_BC45947E.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microsoft.com/office/2018/10/relationships/comments" Target="../comments/modernComment_10F_6B160AB0.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ycharts.com/indicators/us_consumer_price_index" TargetMode="External"/><Relationship Id="rId3" Type="http://schemas.openxmlformats.org/officeDocument/2006/relationships/hyperlink" Target="https://advantage.marketline.com/Company/Summary/vail-resorts-inc" TargetMode="External"/><Relationship Id="rId7" Type="http://schemas.openxmlformats.org/officeDocument/2006/relationships/hyperlink" Target="https://www.bls.gov/cpi/tables/supplemental-files/historical-cpi-u-202312.pdf" TargetMode="External"/><Relationship Id="rId2" Type="http://schemas.openxmlformats.org/officeDocument/2006/relationships/hyperlink" Target="https://investors.vailresorts.com/" TargetMode="External"/><Relationship Id="rId1" Type="http://schemas.openxmlformats.org/officeDocument/2006/relationships/slideLayout" Target="../slideLayouts/slideLayout2.xml"/><Relationship Id="rId6" Type="http://schemas.openxmlformats.org/officeDocument/2006/relationships/hyperlink" Target="https://www.sec.gov/edgar/browse/?CIK=812011&amp;owner=exclude" TargetMode="External"/><Relationship Id="rId5" Type="http://schemas.openxmlformats.org/officeDocument/2006/relationships/hyperlink" Target="https://quickfs.net/company/MTN:US" TargetMode="External"/><Relationship Id="rId4" Type="http://schemas.openxmlformats.org/officeDocument/2006/relationships/hyperlink" Target="https://www.mergentintellect.com/index.php/search/companyFinancials/796192243" TargetMode="External"/><Relationship Id="rId9" Type="http://schemas.openxmlformats.org/officeDocument/2006/relationships/hyperlink" Target="https://www.readyratios.com/sec/industry/79/"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42AE77C8-8636-492A-ABA7-1B8730025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Person Skiing">
            <a:extLst>
              <a:ext uri="{FF2B5EF4-FFF2-40B4-BE49-F238E27FC236}">
                <a16:creationId xmlns:a16="http://schemas.microsoft.com/office/drawing/2014/main" id="{4851DEB8-D120-68DB-E891-10AF1B380AF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20" y="38747"/>
            <a:ext cx="12191979" cy="6857998"/>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079AB7E9-4C3D-48E5-BDC2-C6EBF5170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B3C8882-5AB4-43BB-A137-6E7A8B7303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779"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92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81316-A801-0357-CF6C-F9827DC4D04A}"/>
              </a:ext>
            </a:extLst>
          </p:cNvPr>
          <p:cNvSpPr>
            <a:spLocks noGrp="1"/>
          </p:cNvSpPr>
          <p:nvPr>
            <p:ph type="ctrTitle"/>
          </p:nvPr>
        </p:nvSpPr>
        <p:spPr>
          <a:xfrm>
            <a:off x="6710579" y="558413"/>
            <a:ext cx="4755046" cy="2191767"/>
          </a:xfrm>
        </p:spPr>
        <p:txBody>
          <a:bodyPr anchor="t">
            <a:normAutofit/>
          </a:bodyPr>
          <a:lstStyle/>
          <a:p>
            <a:pPr algn="r">
              <a:lnSpc>
                <a:spcPct val="90000"/>
              </a:lnSpc>
            </a:pPr>
            <a:r>
              <a:rPr lang="en-US" sz="4100">
                <a:solidFill>
                  <a:srgbClr val="FFFFFF"/>
                </a:solidFill>
              </a:rPr>
              <a:t>Company Analysis</a:t>
            </a:r>
            <a:br>
              <a:rPr lang="en-US" sz="4100"/>
            </a:br>
            <a:r>
              <a:rPr lang="en-US" sz="4100">
                <a:solidFill>
                  <a:srgbClr val="FFFFFF"/>
                </a:solidFill>
              </a:rPr>
              <a:t>Vail Resorts Inc </a:t>
            </a:r>
          </a:p>
        </p:txBody>
      </p:sp>
      <p:sp>
        <p:nvSpPr>
          <p:cNvPr id="3" name="Subtitle 2">
            <a:extLst>
              <a:ext uri="{FF2B5EF4-FFF2-40B4-BE49-F238E27FC236}">
                <a16:creationId xmlns:a16="http://schemas.microsoft.com/office/drawing/2014/main" id="{00E19C58-FA83-1072-5396-3B20E2925B01}"/>
              </a:ext>
            </a:extLst>
          </p:cNvPr>
          <p:cNvSpPr>
            <a:spLocks noGrp="1"/>
          </p:cNvSpPr>
          <p:nvPr>
            <p:ph type="subTitle" idx="1"/>
          </p:nvPr>
        </p:nvSpPr>
        <p:spPr>
          <a:xfrm>
            <a:off x="6710579" y="3545918"/>
            <a:ext cx="4755046" cy="1738058"/>
          </a:xfrm>
        </p:spPr>
        <p:txBody>
          <a:bodyPr anchor="b">
            <a:normAutofit/>
          </a:bodyPr>
          <a:lstStyle/>
          <a:p>
            <a:pPr algn="r"/>
            <a:r>
              <a:rPr lang="en-US">
                <a:solidFill>
                  <a:srgbClr val="FFFFFF"/>
                </a:solidFill>
              </a:rPr>
              <a:t>Final Project</a:t>
            </a:r>
          </a:p>
          <a:p>
            <a:pPr algn="r"/>
            <a:r>
              <a:rPr lang="en-US">
                <a:solidFill>
                  <a:srgbClr val="FFFFFF"/>
                </a:solidFill>
              </a:rPr>
              <a:t>ACC 652 Group 5</a:t>
            </a:r>
          </a:p>
          <a:p>
            <a:pPr algn="r"/>
            <a:r>
              <a:rPr lang="en-US">
                <a:solidFill>
                  <a:srgbClr val="FFFFFF"/>
                </a:solidFill>
              </a:rPr>
              <a:t>Ber, Caleb, Chris, &amp; Nicole</a:t>
            </a:r>
          </a:p>
        </p:txBody>
      </p:sp>
    </p:spTree>
    <p:extLst>
      <p:ext uri="{BB962C8B-B14F-4D97-AF65-F5344CB8AC3E}">
        <p14:creationId xmlns:p14="http://schemas.microsoft.com/office/powerpoint/2010/main" val="325674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hite arrows going to the red target">
            <a:extLst>
              <a:ext uri="{FF2B5EF4-FFF2-40B4-BE49-F238E27FC236}">
                <a16:creationId xmlns:a16="http://schemas.microsoft.com/office/drawing/2014/main" id="{019F2638-E62F-14D0-EE1A-D1EF1ABAA441}"/>
              </a:ext>
            </a:extLst>
          </p:cNvPr>
          <p:cNvPicPr>
            <a:picLocks noChangeAspect="1"/>
          </p:cNvPicPr>
          <p:nvPr/>
        </p:nvPicPr>
        <p:blipFill>
          <a:blip r:embed="rId3"/>
          <a:srcRect l="44191" r="8643" b="-2"/>
          <a:stretch/>
        </p:blipFill>
        <p:spPr>
          <a:xfrm>
            <a:off x="20" y="-2"/>
            <a:ext cx="4845848" cy="6858002"/>
          </a:xfrm>
          <a:prstGeom prst="rect">
            <a:avLst/>
          </a:prstGeom>
        </p:spPr>
      </p:pic>
      <p:sp useBgFill="1">
        <p:nvSpPr>
          <p:cNvPr id="14" name="Rectangle 1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3B3FF-8301-020D-3B84-D9880401C490}"/>
              </a:ext>
            </a:extLst>
          </p:cNvPr>
          <p:cNvSpPr>
            <a:spLocks noGrp="1"/>
          </p:cNvSpPr>
          <p:nvPr>
            <p:ph type="title"/>
          </p:nvPr>
        </p:nvSpPr>
        <p:spPr>
          <a:xfrm>
            <a:off x="5606552" y="858982"/>
            <a:ext cx="4369757" cy="2129878"/>
          </a:xfrm>
        </p:spPr>
        <p:txBody>
          <a:bodyPr>
            <a:normAutofit/>
          </a:bodyPr>
          <a:lstStyle/>
          <a:p>
            <a:r>
              <a:rPr lang="en-US"/>
              <a:t>Communicate Insights</a:t>
            </a:r>
          </a:p>
        </p:txBody>
      </p:sp>
      <p:sp>
        <p:nvSpPr>
          <p:cNvPr id="3" name="Content Placeholder 2">
            <a:extLst>
              <a:ext uri="{FF2B5EF4-FFF2-40B4-BE49-F238E27FC236}">
                <a16:creationId xmlns:a16="http://schemas.microsoft.com/office/drawing/2014/main" id="{A2CF7A6C-8ED5-22B6-3525-7C25A61011D4}"/>
              </a:ext>
            </a:extLst>
          </p:cNvPr>
          <p:cNvSpPr>
            <a:spLocks noGrp="1"/>
          </p:cNvSpPr>
          <p:nvPr>
            <p:ph idx="1"/>
          </p:nvPr>
        </p:nvSpPr>
        <p:spPr>
          <a:xfrm>
            <a:off x="5606552" y="3467499"/>
            <a:ext cx="5012796" cy="2544416"/>
          </a:xfrm>
        </p:spPr>
        <p:txBody>
          <a:bodyPr>
            <a:normAutofit/>
          </a:bodyPr>
          <a:lstStyle/>
          <a:p>
            <a:pPr>
              <a:spcBef>
                <a:spcPts val="900"/>
              </a:spcBef>
            </a:pPr>
            <a:endParaRPr lang="en-US">
              <a:latin typeface=".AppleSystemUIFont"/>
            </a:endParaRPr>
          </a:p>
          <a:p>
            <a:pPr>
              <a:spcBef>
                <a:spcPts val="900"/>
              </a:spcBef>
            </a:pPr>
            <a:endParaRPr lang="en-US">
              <a:effectLst/>
              <a:latin typeface=".AppleSystemUIFont"/>
            </a:endParaRPr>
          </a:p>
          <a:p>
            <a:pPr>
              <a:spcBef>
                <a:spcPts val="900"/>
              </a:spcBef>
            </a:pPr>
            <a:endParaRPr lang="en-US">
              <a:effectLst/>
              <a:latin typeface=".AppleSystemUIFont"/>
            </a:endParaRPr>
          </a:p>
          <a:p>
            <a:pPr marL="457200" indent="-457200">
              <a:buAutoNum type="arabicParenR"/>
            </a:pPr>
            <a:endParaRPr lang="en-US"/>
          </a:p>
        </p:txBody>
      </p:sp>
      <p:cxnSp>
        <p:nvCxnSpPr>
          <p:cNvPr id="21" name="Straight Connector 20">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52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4" name="Slide Background">
            <a:extLst>
              <a:ext uri="{FF2B5EF4-FFF2-40B4-BE49-F238E27FC236}">
                <a16:creationId xmlns:a16="http://schemas.microsoft.com/office/drawing/2014/main" id="{561C2CD7-FD2D-4BE4-AA1F-26603E17F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51206"/>
          </a:xfrm>
          <a:prstGeom prst="rect">
            <a:avLst/>
          </a:prstGeom>
          <a:ln>
            <a:noFill/>
          </a:ln>
          <a:effectLst>
            <a:outerShdw blurRad="330200" dist="2032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D4F7F-DA29-6487-E063-0CC707787CB7}"/>
              </a:ext>
            </a:extLst>
          </p:cNvPr>
          <p:cNvSpPr>
            <a:spLocks noGrp="1"/>
          </p:cNvSpPr>
          <p:nvPr>
            <p:ph type="title"/>
          </p:nvPr>
        </p:nvSpPr>
        <p:spPr>
          <a:xfrm>
            <a:off x="761802" y="366259"/>
            <a:ext cx="7025640" cy="1051461"/>
          </a:xfrm>
        </p:spPr>
        <p:txBody>
          <a:bodyPr vert="horz" lIns="91440" tIns="45720" rIns="91440" bIns="45720" rtlCol="0">
            <a:normAutofit/>
          </a:bodyPr>
          <a:lstStyle/>
          <a:p>
            <a:r>
              <a:rPr lang="en-US"/>
              <a:t>Revenue Diversification</a:t>
            </a:r>
          </a:p>
        </p:txBody>
      </p:sp>
      <p:pic>
        <p:nvPicPr>
          <p:cNvPr id="6" name="Content Placeholder 5" descr="A screenshot of a graph&#10;&#10;Description automatically generated">
            <a:extLst>
              <a:ext uri="{FF2B5EF4-FFF2-40B4-BE49-F238E27FC236}">
                <a16:creationId xmlns:a16="http://schemas.microsoft.com/office/drawing/2014/main" id="{FF169F27-510E-EBBD-FB2C-F72FC2DF3856}"/>
              </a:ext>
            </a:extLst>
          </p:cNvPr>
          <p:cNvPicPr>
            <a:picLocks noChangeAspect="1"/>
          </p:cNvPicPr>
          <p:nvPr/>
        </p:nvPicPr>
        <p:blipFill>
          <a:blip r:embed="rId3"/>
          <a:srcRect l="21505" t="11688" r="9677" b="5409"/>
          <a:stretch/>
        </p:blipFill>
        <p:spPr>
          <a:xfrm>
            <a:off x="1083583" y="1141503"/>
            <a:ext cx="3405697" cy="2643850"/>
          </a:xfrm>
          <a:prstGeom prst="rect">
            <a:avLst/>
          </a:prstGeom>
        </p:spPr>
      </p:pic>
      <p:pic>
        <p:nvPicPr>
          <p:cNvPr id="7" name="Picture 6" descr="A screenshot of a graph&#10;&#10;Description automatically generated">
            <a:extLst>
              <a:ext uri="{FF2B5EF4-FFF2-40B4-BE49-F238E27FC236}">
                <a16:creationId xmlns:a16="http://schemas.microsoft.com/office/drawing/2014/main" id="{C59C2D08-2E40-BFE3-660A-450A2481573C}"/>
              </a:ext>
            </a:extLst>
          </p:cNvPr>
          <p:cNvPicPr>
            <a:picLocks noChangeAspect="1"/>
          </p:cNvPicPr>
          <p:nvPr/>
        </p:nvPicPr>
        <p:blipFill>
          <a:blip r:embed="rId4"/>
          <a:srcRect l="21442" t="13257" r="10662" b="4575"/>
          <a:stretch/>
        </p:blipFill>
        <p:spPr>
          <a:xfrm>
            <a:off x="1089885" y="4078219"/>
            <a:ext cx="3397905" cy="2662511"/>
          </a:xfrm>
          <a:prstGeom prst="rect">
            <a:avLst/>
          </a:prstGeom>
        </p:spPr>
      </p:pic>
      <p:pic>
        <p:nvPicPr>
          <p:cNvPr id="4" name="Content Placeholder 3" descr="A graph showing the number of revenue contribution by segment over time&#10;&#10;Description automatically generated">
            <a:extLst>
              <a:ext uri="{FF2B5EF4-FFF2-40B4-BE49-F238E27FC236}">
                <a16:creationId xmlns:a16="http://schemas.microsoft.com/office/drawing/2014/main" id="{1D0D26EE-8C45-C02D-68AA-00272B464504}"/>
              </a:ext>
            </a:extLst>
          </p:cNvPr>
          <p:cNvPicPr>
            <a:picLocks noChangeAspect="1"/>
          </p:cNvPicPr>
          <p:nvPr/>
        </p:nvPicPr>
        <p:blipFill>
          <a:blip r:embed="rId5"/>
          <a:stretch>
            <a:fillRect/>
          </a:stretch>
        </p:blipFill>
        <p:spPr>
          <a:xfrm>
            <a:off x="6744900" y="3659177"/>
            <a:ext cx="4885810" cy="2591173"/>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E5FCD3B9-1D79-AC30-CE0A-999C6C1018A4}"/>
              </a:ext>
            </a:extLst>
          </p:cNvPr>
          <p:cNvPicPr>
            <a:picLocks noChangeAspect="1"/>
          </p:cNvPicPr>
          <p:nvPr/>
        </p:nvPicPr>
        <p:blipFill>
          <a:blip r:embed="rId6"/>
          <a:stretch>
            <a:fillRect/>
          </a:stretch>
        </p:blipFill>
        <p:spPr>
          <a:xfrm>
            <a:off x="6743925" y="481637"/>
            <a:ext cx="4885696" cy="2671154"/>
          </a:xfrm>
          <a:prstGeom prst="rect">
            <a:avLst/>
          </a:prstGeom>
        </p:spPr>
      </p:pic>
      <p:cxnSp>
        <p:nvCxnSpPr>
          <p:cNvPr id="48" name="Straight Connector 47">
            <a:extLst>
              <a:ext uri="{FF2B5EF4-FFF2-40B4-BE49-F238E27FC236}">
                <a16:creationId xmlns:a16="http://schemas.microsoft.com/office/drawing/2014/main" id="{B13AEEE7-3246-4CBA-926E-985F73ED3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hotel&#10;&#10;Description automatically generated">
            <a:extLst>
              <a:ext uri="{FF2B5EF4-FFF2-40B4-BE49-F238E27FC236}">
                <a16:creationId xmlns:a16="http://schemas.microsoft.com/office/drawing/2014/main" id="{3E55CA98-D6B2-CA89-30AB-B73F46ECAF73}"/>
              </a:ext>
            </a:extLst>
          </p:cNvPr>
          <p:cNvPicPr>
            <a:picLocks noChangeAspect="1"/>
          </p:cNvPicPr>
          <p:nvPr/>
        </p:nvPicPr>
        <p:blipFill>
          <a:blip r:embed="rId7"/>
          <a:stretch>
            <a:fillRect/>
          </a:stretch>
        </p:blipFill>
        <p:spPr>
          <a:xfrm>
            <a:off x="275996" y="4074465"/>
            <a:ext cx="804254" cy="82330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6B035D2-DE50-33B6-75A1-5076115DA245}"/>
              </a:ext>
            </a:extLst>
          </p:cNvPr>
          <p:cNvPicPr>
            <a:picLocks noChangeAspect="1"/>
          </p:cNvPicPr>
          <p:nvPr/>
        </p:nvPicPr>
        <p:blipFill>
          <a:blip r:embed="rId8"/>
          <a:stretch>
            <a:fillRect/>
          </a:stretch>
        </p:blipFill>
        <p:spPr>
          <a:xfrm>
            <a:off x="168127" y="1140050"/>
            <a:ext cx="910104" cy="853383"/>
          </a:xfrm>
          <a:prstGeom prst="rect">
            <a:avLst/>
          </a:prstGeom>
        </p:spPr>
      </p:pic>
    </p:spTree>
    <p:extLst>
      <p:ext uri="{BB962C8B-B14F-4D97-AF65-F5344CB8AC3E}">
        <p14:creationId xmlns:p14="http://schemas.microsoft.com/office/powerpoint/2010/main" val="3158676606"/>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5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5"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7DFDFBE-636F-B294-6EFA-BFF36A0482C0}"/>
              </a:ext>
            </a:extLst>
          </p:cNvPr>
          <p:cNvSpPr>
            <a:spLocks noGrp="1"/>
          </p:cNvSpPr>
          <p:nvPr>
            <p:ph type="title"/>
          </p:nvPr>
        </p:nvSpPr>
        <p:spPr>
          <a:xfrm>
            <a:off x="589559" y="293428"/>
            <a:ext cx="5052000" cy="1815151"/>
          </a:xfrm>
        </p:spPr>
        <p:txBody>
          <a:bodyPr vert="horz" lIns="91440" tIns="45720" rIns="91440" bIns="45720" rtlCol="0" anchor="ctr">
            <a:normAutofit/>
          </a:bodyPr>
          <a:lstStyle/>
          <a:p>
            <a:r>
              <a:rPr lang="en-US" sz="3600"/>
              <a:t>Revenue Diversification</a:t>
            </a:r>
          </a:p>
        </p:txBody>
      </p:sp>
      <p:sp useBgFill="1">
        <p:nvSpPr>
          <p:cNvPr id="67" name="Rectangle 66">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5"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5" descr="A screenshot of a graph&#10;&#10;Description automatically generated">
            <a:extLst>
              <a:ext uri="{FF2B5EF4-FFF2-40B4-BE49-F238E27FC236}">
                <a16:creationId xmlns:a16="http://schemas.microsoft.com/office/drawing/2014/main" id="{76B8C402-7C54-6E1F-9CF2-65D9257AA841}"/>
              </a:ext>
            </a:extLst>
          </p:cNvPr>
          <p:cNvPicPr>
            <a:picLocks noChangeAspect="1"/>
          </p:cNvPicPr>
          <p:nvPr/>
        </p:nvPicPr>
        <p:blipFill>
          <a:blip r:embed="rId2"/>
          <a:srcRect l="21505" t="11688" r="9677" b="5409"/>
          <a:stretch/>
        </p:blipFill>
        <p:spPr>
          <a:xfrm>
            <a:off x="919767" y="2566066"/>
            <a:ext cx="4386044" cy="3421218"/>
          </a:xfrm>
          <a:prstGeom prst="rect">
            <a:avLst/>
          </a:prstGeom>
        </p:spPr>
      </p:pic>
      <p:pic>
        <p:nvPicPr>
          <p:cNvPr id="7" name="Picture 6" descr="A screenshot of a graph&#10;&#10;Description automatically generated">
            <a:extLst>
              <a:ext uri="{FF2B5EF4-FFF2-40B4-BE49-F238E27FC236}">
                <a16:creationId xmlns:a16="http://schemas.microsoft.com/office/drawing/2014/main" id="{EBE49B1C-7EBD-E632-B75E-A9744C21650D}"/>
              </a:ext>
            </a:extLst>
          </p:cNvPr>
          <p:cNvPicPr>
            <a:picLocks noChangeAspect="1"/>
          </p:cNvPicPr>
          <p:nvPr/>
        </p:nvPicPr>
        <p:blipFill>
          <a:blip r:embed="rId3"/>
          <a:srcRect l="21442" t="13257" r="10662" b="4575"/>
          <a:stretch/>
        </p:blipFill>
        <p:spPr>
          <a:xfrm>
            <a:off x="6950780" y="2566066"/>
            <a:ext cx="4365989" cy="342121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8ED21DF-016B-13A4-0BC8-42647C4FE380}"/>
              </a:ext>
            </a:extLst>
          </p:cNvPr>
          <p:cNvPicPr>
            <a:picLocks noChangeAspect="1"/>
          </p:cNvPicPr>
          <p:nvPr/>
        </p:nvPicPr>
        <p:blipFill>
          <a:blip r:embed="rId4"/>
          <a:stretch>
            <a:fillRect/>
          </a:stretch>
        </p:blipFill>
        <p:spPr>
          <a:xfrm>
            <a:off x="1344886" y="2828025"/>
            <a:ext cx="910104" cy="853383"/>
          </a:xfrm>
          <a:prstGeom prst="rect">
            <a:avLst/>
          </a:prstGeom>
        </p:spPr>
      </p:pic>
      <p:pic>
        <p:nvPicPr>
          <p:cNvPr id="15" name="Picture 14" descr="A screenshot of a hotel&#10;&#10;Description automatically generated">
            <a:extLst>
              <a:ext uri="{FF2B5EF4-FFF2-40B4-BE49-F238E27FC236}">
                <a16:creationId xmlns:a16="http://schemas.microsoft.com/office/drawing/2014/main" id="{2EB6C91D-73D0-A05F-EC7A-30A2C223C0CF}"/>
              </a:ext>
            </a:extLst>
          </p:cNvPr>
          <p:cNvPicPr>
            <a:picLocks noChangeAspect="1"/>
          </p:cNvPicPr>
          <p:nvPr/>
        </p:nvPicPr>
        <p:blipFill>
          <a:blip r:embed="rId5"/>
          <a:stretch>
            <a:fillRect/>
          </a:stretch>
        </p:blipFill>
        <p:spPr>
          <a:xfrm>
            <a:off x="7355844" y="2743377"/>
            <a:ext cx="804254" cy="823304"/>
          </a:xfrm>
          <a:prstGeom prst="rect">
            <a:avLst/>
          </a:prstGeom>
        </p:spPr>
      </p:pic>
    </p:spTree>
    <p:extLst>
      <p:ext uri="{BB962C8B-B14F-4D97-AF65-F5344CB8AC3E}">
        <p14:creationId xmlns:p14="http://schemas.microsoft.com/office/powerpoint/2010/main" val="2858096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9"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077FEC7-9E13-7A04-1346-45577FC83F1B}"/>
              </a:ext>
            </a:extLst>
          </p:cNvPr>
          <p:cNvSpPr>
            <a:spLocks noGrp="1"/>
          </p:cNvSpPr>
          <p:nvPr>
            <p:ph type="title"/>
          </p:nvPr>
        </p:nvSpPr>
        <p:spPr>
          <a:xfrm>
            <a:off x="589559" y="293428"/>
            <a:ext cx="5052000" cy="1815151"/>
          </a:xfrm>
        </p:spPr>
        <p:txBody>
          <a:bodyPr vert="horz" lIns="91440" tIns="45720" rIns="91440" bIns="45720" rtlCol="0" anchor="ctr">
            <a:normAutofit/>
          </a:bodyPr>
          <a:lstStyle/>
          <a:p>
            <a:r>
              <a:rPr lang="en-US" sz="3600"/>
              <a:t>Revenue Diversification</a:t>
            </a:r>
          </a:p>
        </p:txBody>
      </p:sp>
      <p:sp useBgFill="1">
        <p:nvSpPr>
          <p:cNvPr id="31" name="Rectangle 30">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5"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3" descr="A graph showing the number of revenue contribution by segment over time&#10;&#10;Description automatically generated">
            <a:extLst>
              <a:ext uri="{FF2B5EF4-FFF2-40B4-BE49-F238E27FC236}">
                <a16:creationId xmlns:a16="http://schemas.microsoft.com/office/drawing/2014/main" id="{8DACBB9F-DC39-D54D-6689-8EC56C3B8F11}"/>
              </a:ext>
            </a:extLst>
          </p:cNvPr>
          <p:cNvPicPr>
            <a:picLocks noChangeAspect="1"/>
          </p:cNvPicPr>
          <p:nvPr/>
        </p:nvPicPr>
        <p:blipFill>
          <a:blip r:embed="rId2"/>
          <a:stretch>
            <a:fillRect/>
          </a:stretch>
        </p:blipFill>
        <p:spPr>
          <a:xfrm>
            <a:off x="410399" y="2857724"/>
            <a:ext cx="5231159" cy="2837902"/>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C9EF89D0-D913-308D-EDA2-6017824EE539}"/>
              </a:ext>
            </a:extLst>
          </p:cNvPr>
          <p:cNvPicPr>
            <a:picLocks noChangeAspect="1"/>
          </p:cNvPicPr>
          <p:nvPr/>
        </p:nvPicPr>
        <p:blipFill>
          <a:blip r:embed="rId3"/>
          <a:stretch>
            <a:fillRect/>
          </a:stretch>
        </p:blipFill>
        <p:spPr>
          <a:xfrm>
            <a:off x="6383157" y="2857724"/>
            <a:ext cx="5231159" cy="2837902"/>
          </a:xfrm>
          <a:prstGeom prst="rect">
            <a:avLst/>
          </a:prstGeom>
        </p:spPr>
      </p:pic>
    </p:spTree>
    <p:extLst>
      <p:ext uri="{BB962C8B-B14F-4D97-AF65-F5344CB8AC3E}">
        <p14:creationId xmlns:p14="http://schemas.microsoft.com/office/powerpoint/2010/main" val="790186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6449D-6083-3284-3CC3-3C99A725BFC2}"/>
              </a:ext>
            </a:extLst>
          </p:cNvPr>
          <p:cNvSpPr>
            <a:spLocks noGrp="1"/>
          </p:cNvSpPr>
          <p:nvPr>
            <p:ph type="title"/>
          </p:nvPr>
        </p:nvSpPr>
        <p:spPr/>
        <p:txBody>
          <a:bodyPr>
            <a:normAutofit/>
          </a:bodyPr>
          <a:lstStyle/>
          <a:p>
            <a:r>
              <a:rPr lang="en-US" sz="3200">
                <a:ea typeface="+mj-lt"/>
                <a:cs typeface="+mj-lt"/>
              </a:rPr>
              <a:t>Revenue Trends and Performance Across Segments (2013-2023)</a:t>
            </a:r>
            <a:endParaRPr lang="en-US"/>
          </a:p>
        </p:txBody>
      </p:sp>
      <p:sp>
        <p:nvSpPr>
          <p:cNvPr id="3" name="Content Placeholder 2">
            <a:extLst>
              <a:ext uri="{FF2B5EF4-FFF2-40B4-BE49-F238E27FC236}">
                <a16:creationId xmlns:a16="http://schemas.microsoft.com/office/drawing/2014/main" id="{250C86C8-E75A-9045-0812-2F91C3779E1D}"/>
              </a:ext>
            </a:extLst>
          </p:cNvPr>
          <p:cNvSpPr>
            <a:spLocks noGrp="1"/>
          </p:cNvSpPr>
          <p:nvPr>
            <p:ph idx="1"/>
          </p:nvPr>
        </p:nvSpPr>
        <p:spPr>
          <a:xfrm>
            <a:off x="761799" y="2535479"/>
            <a:ext cx="5208192" cy="4184774"/>
          </a:xfrm>
        </p:spPr>
        <p:txBody>
          <a:bodyPr vert="horz" lIns="91440" tIns="45720" rIns="91440" bIns="45720" rtlCol="0" anchor="t">
            <a:noAutofit/>
          </a:bodyPr>
          <a:lstStyle/>
          <a:p>
            <a:r>
              <a:rPr lang="en-US" sz="1200" b="1">
                <a:ea typeface="+mn-lt"/>
                <a:cs typeface="+mn-lt"/>
              </a:rPr>
              <a:t>Lodging</a:t>
            </a:r>
            <a:endParaRPr lang="en-US">
              <a:ea typeface="+mn-lt"/>
              <a:cs typeface="+mn-lt"/>
            </a:endParaRPr>
          </a:p>
          <a:p>
            <a:r>
              <a:rPr lang="en-US" sz="1200" b="1">
                <a:ea typeface="+mn-lt"/>
                <a:cs typeface="+mn-lt"/>
              </a:rPr>
              <a:t>Hotel Room Sales</a:t>
            </a:r>
            <a:r>
              <a:rPr lang="en-US" sz="1200">
                <a:ea typeface="+mn-lt"/>
                <a:cs typeface="+mn-lt"/>
              </a:rPr>
              <a:t>: The biggest source of revenue in 2013, starting at 24.21% and increasing after 2014, staying quite steady with some small fluctuations but overall experiencing growth.</a:t>
            </a:r>
            <a:endParaRPr lang="en-US">
              <a:ea typeface="+mn-lt"/>
              <a:cs typeface="+mn-lt"/>
            </a:endParaRPr>
          </a:p>
          <a:p>
            <a:r>
              <a:rPr lang="en-US" sz="1200" b="1">
                <a:ea typeface="+mn-lt"/>
                <a:cs typeface="+mn-lt"/>
              </a:rPr>
              <a:t>Condo Room Sales</a:t>
            </a:r>
            <a:r>
              <a:rPr lang="en-US" sz="1200">
                <a:ea typeface="+mn-lt"/>
                <a:cs typeface="+mn-lt"/>
              </a:rPr>
              <a:t>: Grew a lot starting in 2015, becoming a bigger part of the total revenue. Started to decline after the big high of 2021.</a:t>
            </a:r>
            <a:endParaRPr lang="en-US">
              <a:ea typeface="+mn-lt"/>
              <a:cs typeface="+mn-lt"/>
            </a:endParaRPr>
          </a:p>
          <a:p>
            <a:r>
              <a:rPr lang="en-US" sz="1200" b="1">
                <a:ea typeface="+mn-lt"/>
                <a:cs typeface="+mn-lt"/>
              </a:rPr>
              <a:t>Dining</a:t>
            </a:r>
            <a:r>
              <a:rPr lang="en-US" sz="1200">
                <a:ea typeface="+mn-lt"/>
                <a:cs typeface="+mn-lt"/>
              </a:rPr>
              <a:t>: Started at 16.89% in 2013. Went up and down, with a big drop in 2020 due to COVID-19. After 2020, it almost immediately came back to where it was the year before.</a:t>
            </a:r>
            <a:endParaRPr lang="en-US">
              <a:ea typeface="+mn-lt"/>
              <a:cs typeface="+mn-lt"/>
            </a:endParaRPr>
          </a:p>
          <a:p>
            <a:r>
              <a:rPr lang="en-US" sz="1200" b="1">
                <a:ea typeface="+mn-lt"/>
                <a:cs typeface="+mn-lt"/>
              </a:rPr>
              <a:t>Transportation</a:t>
            </a:r>
            <a:r>
              <a:rPr lang="en-US" sz="1200">
                <a:ea typeface="+mn-lt"/>
                <a:cs typeface="+mn-lt"/>
              </a:rPr>
              <a:t>: Made up 9.79% in 2013. Revenue from transportation fluctuated quite a lot, leaning towards more negative growth, but starting to crawl back up.</a:t>
            </a:r>
            <a:endParaRPr lang="en-US">
              <a:ea typeface="+mn-lt"/>
              <a:cs typeface="+mn-lt"/>
            </a:endParaRPr>
          </a:p>
          <a:p>
            <a:r>
              <a:rPr lang="en-US" sz="1200" b="1">
                <a:ea typeface="+mn-lt"/>
                <a:cs typeface="+mn-lt"/>
              </a:rPr>
              <a:t>Golf</a:t>
            </a:r>
            <a:r>
              <a:rPr lang="en-US" sz="1200">
                <a:ea typeface="+mn-lt"/>
                <a:cs typeface="+mn-lt"/>
              </a:rPr>
              <a:t>: Made up 7.61% in 2013. Revenue stayed steady, with a high peak in 2021 and a big drop in 2022.</a:t>
            </a:r>
            <a:endParaRPr lang="en-US">
              <a:ea typeface="+mn-lt"/>
              <a:cs typeface="+mn-lt"/>
            </a:endParaRPr>
          </a:p>
          <a:p>
            <a:r>
              <a:rPr lang="en-US" sz="1200" b="1">
                <a:ea typeface="+mn-lt"/>
                <a:cs typeface="+mn-lt"/>
              </a:rPr>
              <a:t>Other Sources</a:t>
            </a:r>
            <a:r>
              <a:rPr lang="en-US" sz="1200">
                <a:ea typeface="+mn-lt"/>
                <a:cs typeface="+mn-lt"/>
              </a:rPr>
              <a:t>: Includes events and activities, quite consistent with a drop in 2021.</a:t>
            </a:r>
            <a:endParaRPr lang="en-US">
              <a:ea typeface="+mn-lt"/>
              <a:cs typeface="+mn-lt"/>
            </a:endParaRPr>
          </a:p>
          <a:p>
            <a:endParaRPr lang="en-US" sz="1200" b="1"/>
          </a:p>
          <a:p>
            <a:endParaRPr lang="en-US" sz="1200">
              <a:solidFill>
                <a:srgbClr val="000000"/>
              </a:solidFill>
              <a:latin typeface="Bierstadt"/>
            </a:endParaRPr>
          </a:p>
          <a:p>
            <a:endParaRPr lang="en-US" sz="1200">
              <a:solidFill>
                <a:srgbClr val="000000"/>
              </a:solidFill>
              <a:latin typeface="Bierstadt"/>
            </a:endParaRPr>
          </a:p>
          <a:p>
            <a:endParaRPr lang="en-US">
              <a:solidFill>
                <a:srgbClr val="000000"/>
              </a:solidFill>
              <a:latin typeface="Bierstadt"/>
            </a:endParaRPr>
          </a:p>
          <a:p>
            <a:endParaRPr lang="en-US">
              <a:solidFill>
                <a:srgbClr val="000000"/>
              </a:solidFill>
              <a:latin typeface="Bierstadt"/>
            </a:endParaRPr>
          </a:p>
        </p:txBody>
      </p:sp>
      <p:sp>
        <p:nvSpPr>
          <p:cNvPr id="5" name="Content Placeholder 2">
            <a:extLst>
              <a:ext uri="{FF2B5EF4-FFF2-40B4-BE49-F238E27FC236}">
                <a16:creationId xmlns:a16="http://schemas.microsoft.com/office/drawing/2014/main" id="{6C9E8650-8D16-3C72-34F1-79FAA9D317CB}"/>
              </a:ext>
            </a:extLst>
          </p:cNvPr>
          <p:cNvSpPr txBox="1">
            <a:spLocks/>
          </p:cNvSpPr>
          <p:nvPr/>
        </p:nvSpPr>
        <p:spPr>
          <a:xfrm>
            <a:off x="6097946" y="2537625"/>
            <a:ext cx="5218924" cy="3970127"/>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a:ea typeface="+mn-lt"/>
                <a:cs typeface="+mn-lt"/>
              </a:rPr>
              <a:t>Mountain Segment</a:t>
            </a:r>
            <a:endParaRPr lang="en-US"/>
          </a:p>
          <a:p>
            <a:r>
              <a:rPr lang="en-US" sz="1200" b="1">
                <a:ea typeface="+mn-lt"/>
                <a:cs typeface="+mn-lt"/>
              </a:rPr>
              <a:t>Lift Revenue</a:t>
            </a:r>
            <a:r>
              <a:rPr lang="en-US" sz="1200">
                <a:ea typeface="+mn-lt"/>
                <a:cs typeface="+mn-lt"/>
              </a:rPr>
              <a:t>: Started at 45.05% in 2013 and steadily increased until 2023, where it had a small dip.</a:t>
            </a:r>
            <a:endParaRPr lang="en-US">
              <a:ea typeface="+mn-lt"/>
              <a:cs typeface="+mn-lt"/>
            </a:endParaRPr>
          </a:p>
          <a:p>
            <a:r>
              <a:rPr lang="en-US" sz="1200" b="1">
                <a:ea typeface="+mn-lt"/>
                <a:cs typeface="+mn-lt"/>
              </a:rPr>
              <a:t>Ski School Revenue</a:t>
            </a:r>
            <a:r>
              <a:rPr lang="en-US" sz="1200">
                <a:ea typeface="+mn-lt"/>
                <a:cs typeface="+mn-lt"/>
              </a:rPr>
              <a:t>: Began at 10.98% in 2013, gradually increased over the years, and reached its peak in 2023, with a slight drop in 2016.</a:t>
            </a:r>
            <a:endParaRPr lang="en-US">
              <a:ea typeface="+mn-lt"/>
              <a:cs typeface="+mn-lt"/>
            </a:endParaRPr>
          </a:p>
          <a:p>
            <a:r>
              <a:rPr lang="en-US" sz="1200" b="1">
                <a:ea typeface="+mn-lt"/>
                <a:cs typeface="+mn-lt"/>
              </a:rPr>
              <a:t>Dining Revenue</a:t>
            </a:r>
            <a:r>
              <a:rPr lang="en-US" sz="1200">
                <a:ea typeface="+mn-lt"/>
                <a:cs typeface="+mn-lt"/>
              </a:rPr>
              <a:t>: Started at 9.36% in 2013, had ups and downs, dropped significantly in 2020 due to COVID-19, and rebounded with strong growth in 2023.</a:t>
            </a:r>
            <a:endParaRPr lang="en-US">
              <a:ea typeface="+mn-lt"/>
              <a:cs typeface="+mn-lt"/>
            </a:endParaRPr>
          </a:p>
          <a:p>
            <a:r>
              <a:rPr lang="en-US" sz="1200" b="1">
                <a:ea typeface="+mn-lt"/>
                <a:cs typeface="+mn-lt"/>
              </a:rPr>
              <a:t>Retail/Rental Revenue</a:t>
            </a:r>
            <a:r>
              <a:rPr lang="en-US" sz="1200">
                <a:ea typeface="+mn-lt"/>
                <a:cs typeface="+mn-lt"/>
              </a:rPr>
              <a:t>: Started at 22.99% in 2013, declined until 2017, then grew slightly with fluctuations, and picked up more in 2022 and 2023.</a:t>
            </a:r>
            <a:endParaRPr lang="en-US">
              <a:ea typeface="+mn-lt"/>
              <a:cs typeface="+mn-lt"/>
            </a:endParaRPr>
          </a:p>
          <a:p>
            <a:r>
              <a:rPr lang="en-US" sz="1200" b="1">
                <a:ea typeface="+mn-lt"/>
                <a:cs typeface="+mn-lt"/>
              </a:rPr>
              <a:t>Other Revenue (Events and Activities)</a:t>
            </a:r>
            <a:r>
              <a:rPr lang="en-US" sz="1200">
                <a:ea typeface="+mn-lt"/>
                <a:cs typeface="+mn-lt"/>
              </a:rPr>
              <a:t>: Included events and activities with inconsistent revenue, showing some highs and lows but peaking in 2022 and 2023.</a:t>
            </a:r>
            <a:endParaRPr lang="en-US">
              <a:ea typeface="+mn-lt"/>
              <a:cs typeface="+mn-lt"/>
            </a:endParaRPr>
          </a:p>
          <a:p>
            <a:endParaRPr lang="en-US" sz="1200" b="1"/>
          </a:p>
          <a:p>
            <a:endParaRPr lang="en-US" sz="1200"/>
          </a:p>
          <a:p>
            <a:endParaRPr lang="en-US" sz="1200">
              <a:solidFill>
                <a:srgbClr val="000000"/>
              </a:solidFill>
              <a:latin typeface="Bierstadt"/>
            </a:endParaRPr>
          </a:p>
          <a:p>
            <a:endParaRPr lang="en-US" sz="1200">
              <a:solidFill>
                <a:srgbClr val="000000"/>
              </a:solidFill>
              <a:latin typeface="Bierstadt"/>
            </a:endParaRPr>
          </a:p>
          <a:p>
            <a:endParaRPr lang="en-US">
              <a:solidFill>
                <a:srgbClr val="000000"/>
              </a:solidFill>
              <a:latin typeface="Bierstadt"/>
            </a:endParaRPr>
          </a:p>
          <a:p>
            <a:endParaRPr lang="en-US">
              <a:solidFill>
                <a:srgbClr val="000000"/>
              </a:solidFill>
              <a:latin typeface="Bierstadt"/>
            </a:endParaRPr>
          </a:p>
        </p:txBody>
      </p:sp>
    </p:spTree>
    <p:extLst>
      <p:ext uri="{BB962C8B-B14F-4D97-AF65-F5344CB8AC3E}">
        <p14:creationId xmlns:p14="http://schemas.microsoft.com/office/powerpoint/2010/main" val="250500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7E24-E973-D323-7732-ED90F3F54080}"/>
              </a:ext>
            </a:extLst>
          </p:cNvPr>
          <p:cNvSpPr>
            <a:spLocks noGrp="1"/>
          </p:cNvSpPr>
          <p:nvPr>
            <p:ph type="title"/>
          </p:nvPr>
        </p:nvSpPr>
        <p:spPr/>
        <p:txBody>
          <a:bodyPr>
            <a:normAutofit fontScale="90000"/>
          </a:bodyPr>
          <a:lstStyle/>
          <a:p>
            <a:r>
              <a:rPr lang="en-US"/>
              <a:t>Effective Ticket Price</a:t>
            </a:r>
            <a:br>
              <a:rPr lang="en-US"/>
            </a:br>
            <a:r>
              <a:rPr lang="en-US"/>
              <a:t>vs Skier Visits</a:t>
            </a:r>
          </a:p>
        </p:txBody>
      </p:sp>
      <p:graphicFrame>
        <p:nvGraphicFramePr>
          <p:cNvPr id="8" name="Chart 7" descr="Chart type: Clustered Column, Line. 'Total Skier Visits', 'Effective Ticket Price' by 'Year'&#10;&#10;Description automatically generated">
            <a:extLst>
              <a:ext uri="{FF2B5EF4-FFF2-40B4-BE49-F238E27FC236}">
                <a16:creationId xmlns:a16="http://schemas.microsoft.com/office/drawing/2014/main" id="{B6785508-BFB5-D040-BD94-CEBC381F1E44}"/>
              </a:ext>
              <a:ext uri="{147F2762-F138-4A5C-976F-8EAC2B608ADB}">
                <a16:predDERef xmlns:a16="http://schemas.microsoft.com/office/drawing/2014/main" pred="{D4649F4B-0B35-8EA8-F176-89B633B8087E}"/>
              </a:ext>
            </a:extLst>
          </p:cNvPr>
          <p:cNvGraphicFramePr>
            <a:graphicFrameLocks/>
          </p:cNvGraphicFramePr>
          <p:nvPr>
            <p:extLst>
              <p:ext uri="{D42A27DB-BD31-4B8C-83A1-F6EECF244321}">
                <p14:modId xmlns:p14="http://schemas.microsoft.com/office/powerpoint/2010/main" val="2571350393"/>
              </p:ext>
            </p:extLst>
          </p:nvPr>
        </p:nvGraphicFramePr>
        <p:xfrm>
          <a:off x="310736" y="2732571"/>
          <a:ext cx="5786782" cy="38254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2F5D81B6-1BC1-158C-31DE-D3851EAD2EDD}"/>
              </a:ext>
              <a:ext uri="{147F2762-F138-4A5C-976F-8EAC2B608ADB}">
                <a16:predDERef xmlns:a16="http://schemas.microsoft.com/office/drawing/2014/main" pred="{B6785508-BFB5-D040-BD94-CEBC381F1E44}"/>
              </a:ext>
            </a:extLst>
          </p:cNvPr>
          <p:cNvGraphicFramePr>
            <a:graphicFrameLocks/>
          </p:cNvGraphicFramePr>
          <p:nvPr>
            <p:extLst>
              <p:ext uri="{D42A27DB-BD31-4B8C-83A1-F6EECF244321}">
                <p14:modId xmlns:p14="http://schemas.microsoft.com/office/powerpoint/2010/main" val="1600391197"/>
              </p:ext>
            </p:extLst>
          </p:nvPr>
        </p:nvGraphicFramePr>
        <p:xfrm>
          <a:off x="6086475" y="2731047"/>
          <a:ext cx="5395310" cy="35139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96606640"/>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5951-7779-7745-21F0-649EFDB22A2B}"/>
              </a:ext>
            </a:extLst>
          </p:cNvPr>
          <p:cNvSpPr>
            <a:spLocks noGrp="1"/>
          </p:cNvSpPr>
          <p:nvPr>
            <p:ph type="title"/>
          </p:nvPr>
        </p:nvSpPr>
        <p:spPr/>
        <p:txBody>
          <a:bodyPr>
            <a:normAutofit fontScale="90000"/>
          </a:bodyPr>
          <a:lstStyle/>
          <a:p>
            <a:r>
              <a:rPr lang="en-US"/>
              <a:t>Effective Ticket Price</a:t>
            </a:r>
            <a:br>
              <a:rPr lang="en-US"/>
            </a:br>
            <a:r>
              <a:rPr lang="en-US"/>
              <a:t>vs Inflation</a:t>
            </a:r>
          </a:p>
        </p:txBody>
      </p:sp>
      <p:sp>
        <p:nvSpPr>
          <p:cNvPr id="3" name="Content Placeholder 2">
            <a:extLst>
              <a:ext uri="{FF2B5EF4-FFF2-40B4-BE49-F238E27FC236}">
                <a16:creationId xmlns:a16="http://schemas.microsoft.com/office/drawing/2014/main" id="{7124BE62-6C74-8E3C-21EB-F9A81DBF90E4}"/>
              </a:ext>
            </a:extLst>
          </p:cNvPr>
          <p:cNvSpPr>
            <a:spLocks noGrp="1"/>
          </p:cNvSpPr>
          <p:nvPr>
            <p:ph idx="1"/>
          </p:nvPr>
        </p:nvSpPr>
        <p:spPr>
          <a:xfrm>
            <a:off x="6419868" y="4335436"/>
            <a:ext cx="3733413" cy="1825375"/>
          </a:xfrm>
        </p:spPr>
        <p:txBody>
          <a:bodyPr vert="horz" lIns="91440" tIns="45720" rIns="91440" bIns="45720" rtlCol="0" anchor="t">
            <a:normAutofit/>
          </a:bodyPr>
          <a:lstStyle/>
          <a:p>
            <a:r>
              <a:rPr lang="en-US"/>
              <a:t>Adjustment Factor: </a:t>
            </a:r>
          </a:p>
          <a:p>
            <a:r>
              <a:rPr lang="en-US" sz="1800"/>
              <a:t>Base Year CPI / Current Year CPI</a:t>
            </a:r>
          </a:p>
          <a:p>
            <a:r>
              <a:rPr lang="en-US"/>
              <a:t>Adjusted Ticket Price:</a:t>
            </a:r>
          </a:p>
          <a:p>
            <a:r>
              <a:rPr lang="en-US" sz="1800"/>
              <a:t>ETP * Adjustment Factor</a:t>
            </a:r>
          </a:p>
        </p:txBody>
      </p:sp>
      <p:graphicFrame>
        <p:nvGraphicFramePr>
          <p:cNvPr id="5" name="Chart 4" descr="Chart type: Line. 'ETP', 'ATP' by 'Year'&#10;&#10;Description automatically generated">
            <a:extLst>
              <a:ext uri="{FF2B5EF4-FFF2-40B4-BE49-F238E27FC236}">
                <a16:creationId xmlns:a16="http://schemas.microsoft.com/office/drawing/2014/main" id="{C1B82D0B-AF7E-6742-17AB-9D1CF583CEDB}"/>
              </a:ext>
              <a:ext uri="{147F2762-F138-4A5C-976F-8EAC2B608ADB}">
                <a16:predDERef xmlns:a16="http://schemas.microsoft.com/office/drawing/2014/main" pred="{8E19473E-C4BD-082A-C698-CB423F856523}"/>
              </a:ext>
            </a:extLst>
          </p:cNvPr>
          <p:cNvGraphicFramePr>
            <a:graphicFrameLocks/>
          </p:cNvGraphicFramePr>
          <p:nvPr>
            <p:extLst>
              <p:ext uri="{D42A27DB-BD31-4B8C-83A1-F6EECF244321}">
                <p14:modId xmlns:p14="http://schemas.microsoft.com/office/powerpoint/2010/main" val="2564119594"/>
              </p:ext>
            </p:extLst>
          </p:nvPr>
        </p:nvGraphicFramePr>
        <p:xfrm>
          <a:off x="419648" y="2643462"/>
          <a:ext cx="5903309" cy="42146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11856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7E24-E973-D323-7732-ED90F3F54080}"/>
              </a:ext>
            </a:extLst>
          </p:cNvPr>
          <p:cNvSpPr>
            <a:spLocks noGrp="1"/>
          </p:cNvSpPr>
          <p:nvPr>
            <p:ph type="title"/>
          </p:nvPr>
        </p:nvSpPr>
        <p:spPr/>
        <p:txBody>
          <a:bodyPr>
            <a:normAutofit/>
          </a:bodyPr>
          <a:lstStyle/>
          <a:p>
            <a:r>
              <a:rPr lang="en-US"/>
              <a:t>Capital Expenditures &amp; ROI</a:t>
            </a:r>
          </a:p>
        </p:txBody>
      </p:sp>
      <p:pic>
        <p:nvPicPr>
          <p:cNvPr id="7" name="Picture 6" descr="A graph showing the growth of a company&#10;&#10;Description automatically generated">
            <a:extLst>
              <a:ext uri="{FF2B5EF4-FFF2-40B4-BE49-F238E27FC236}">
                <a16:creationId xmlns:a16="http://schemas.microsoft.com/office/drawing/2014/main" id="{36E63978-A7FE-C319-FEEC-D25D5647A560}"/>
              </a:ext>
            </a:extLst>
          </p:cNvPr>
          <p:cNvPicPr>
            <a:picLocks noChangeAspect="1"/>
          </p:cNvPicPr>
          <p:nvPr/>
        </p:nvPicPr>
        <p:blipFill>
          <a:blip r:embed="rId3"/>
          <a:srcRect t="-1" b="1880"/>
          <a:stretch/>
        </p:blipFill>
        <p:spPr>
          <a:xfrm>
            <a:off x="1" y="2610998"/>
            <a:ext cx="6015210" cy="4164376"/>
          </a:xfrm>
          <a:prstGeom prst="rect">
            <a:avLst/>
          </a:prstGeom>
        </p:spPr>
      </p:pic>
      <p:pic>
        <p:nvPicPr>
          <p:cNvPr id="4" name="Picture 3" descr="A graph with a line and a line&#10;&#10;Description automatically generated with medium confidence">
            <a:extLst>
              <a:ext uri="{FF2B5EF4-FFF2-40B4-BE49-F238E27FC236}">
                <a16:creationId xmlns:a16="http://schemas.microsoft.com/office/drawing/2014/main" id="{46AC7364-E7AE-C340-FF38-6C08691368E5}"/>
              </a:ext>
            </a:extLst>
          </p:cNvPr>
          <p:cNvPicPr>
            <a:picLocks noChangeAspect="1"/>
          </p:cNvPicPr>
          <p:nvPr/>
        </p:nvPicPr>
        <p:blipFill>
          <a:blip r:embed="rId4"/>
          <a:stretch>
            <a:fillRect/>
          </a:stretch>
        </p:blipFill>
        <p:spPr>
          <a:xfrm>
            <a:off x="6096001" y="2569685"/>
            <a:ext cx="6096000" cy="4247002"/>
          </a:xfrm>
          <a:prstGeom prst="rect">
            <a:avLst/>
          </a:prstGeom>
        </p:spPr>
      </p:pic>
    </p:spTree>
    <p:extLst>
      <p:ext uri="{BB962C8B-B14F-4D97-AF65-F5344CB8AC3E}">
        <p14:creationId xmlns:p14="http://schemas.microsoft.com/office/powerpoint/2010/main" val="3107734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EA59B25-47F4-42A1-7246-854E775D92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0CDB0-36C1-2B21-C5C4-942CED531531}"/>
              </a:ext>
            </a:extLst>
          </p:cNvPr>
          <p:cNvSpPr>
            <a:spLocks noGrp="1"/>
          </p:cNvSpPr>
          <p:nvPr>
            <p:ph type="title"/>
          </p:nvPr>
        </p:nvSpPr>
        <p:spPr/>
        <p:txBody>
          <a:bodyPr>
            <a:normAutofit/>
          </a:bodyPr>
          <a:lstStyle/>
          <a:p>
            <a:r>
              <a:rPr lang="en-US"/>
              <a:t>Capital Expenditures &amp; ROI</a:t>
            </a:r>
          </a:p>
        </p:txBody>
      </p:sp>
      <p:pic>
        <p:nvPicPr>
          <p:cNvPr id="5" name="Picture 4" descr="A graph showing a number of columns&#10;&#10;Description automatically generated with medium confidence">
            <a:extLst>
              <a:ext uri="{FF2B5EF4-FFF2-40B4-BE49-F238E27FC236}">
                <a16:creationId xmlns:a16="http://schemas.microsoft.com/office/drawing/2014/main" id="{6B3D24A6-051B-F6D7-0EEC-A89C6D7CC29E}"/>
              </a:ext>
            </a:extLst>
          </p:cNvPr>
          <p:cNvPicPr>
            <a:picLocks noChangeAspect="1"/>
          </p:cNvPicPr>
          <p:nvPr/>
        </p:nvPicPr>
        <p:blipFill>
          <a:blip r:embed="rId3"/>
          <a:stretch>
            <a:fillRect/>
          </a:stretch>
        </p:blipFill>
        <p:spPr>
          <a:xfrm>
            <a:off x="2209800" y="2607255"/>
            <a:ext cx="7500257" cy="4250745"/>
          </a:xfrm>
          <a:prstGeom prst="rect">
            <a:avLst/>
          </a:prstGeom>
        </p:spPr>
      </p:pic>
    </p:spTree>
    <p:extLst>
      <p:ext uri="{BB962C8B-B14F-4D97-AF65-F5344CB8AC3E}">
        <p14:creationId xmlns:p14="http://schemas.microsoft.com/office/powerpoint/2010/main" val="421300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0F4A60-59AE-1B7E-0434-1ED3ACFCC0EC}"/>
              </a:ext>
            </a:extLst>
          </p:cNvPr>
          <p:cNvSpPr>
            <a:spLocks noGrp="1"/>
          </p:cNvSpPr>
          <p:nvPr>
            <p:ph type="title"/>
          </p:nvPr>
        </p:nvSpPr>
        <p:spPr>
          <a:xfrm>
            <a:off x="761802" y="858982"/>
            <a:ext cx="3451060" cy="5152933"/>
          </a:xfrm>
        </p:spPr>
        <p:txBody>
          <a:bodyPr>
            <a:normAutofit/>
          </a:bodyPr>
          <a:lstStyle/>
          <a:p>
            <a:r>
              <a:rPr lang="en-US"/>
              <a:t>Track Outcomes</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6D6E58D-492A-1C84-8341-847FC157858C}"/>
              </a:ext>
            </a:extLst>
          </p:cNvPr>
          <p:cNvGraphicFramePr>
            <a:graphicFrameLocks noGrp="1"/>
          </p:cNvGraphicFramePr>
          <p:nvPr>
            <p:ph idx="1"/>
            <p:extLst>
              <p:ext uri="{D42A27DB-BD31-4B8C-83A1-F6EECF244321}">
                <p14:modId xmlns:p14="http://schemas.microsoft.com/office/powerpoint/2010/main" val="3454508183"/>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6121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7C3DA2-5581-BE0B-31B7-C275786901E3}"/>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705B843-0D48-8602-C38B-4B89C8D4DFCF}"/>
              </a:ext>
            </a:extLst>
          </p:cNvPr>
          <p:cNvPicPr>
            <a:picLocks noChangeAspect="1"/>
          </p:cNvPicPr>
          <p:nvPr/>
        </p:nvPicPr>
        <p:blipFill>
          <a:blip r:embed="rId3"/>
          <a:srcRect l="7706" r="38947" b="2"/>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00EE0-8481-F4C1-7DE5-10327C256C8A}"/>
              </a:ext>
            </a:extLst>
          </p:cNvPr>
          <p:cNvSpPr>
            <a:spLocks noGrp="1"/>
          </p:cNvSpPr>
          <p:nvPr>
            <p:ph type="title"/>
          </p:nvPr>
        </p:nvSpPr>
        <p:spPr>
          <a:xfrm>
            <a:off x="4844749" y="53863"/>
            <a:ext cx="7347251" cy="1383051"/>
          </a:xfrm>
        </p:spPr>
        <p:txBody>
          <a:bodyPr>
            <a:normAutofit/>
          </a:bodyPr>
          <a:lstStyle/>
          <a:p>
            <a:pPr algn="ctr"/>
            <a:r>
              <a:rPr lang="en-US" sz="4000"/>
              <a:t>Company Overview</a:t>
            </a:r>
            <a:br>
              <a:rPr lang="en-US" sz="4000"/>
            </a:br>
            <a:r>
              <a:rPr lang="en-US" sz="4000"/>
              <a:t>Vail Resorts Inc.</a:t>
            </a:r>
          </a:p>
        </p:txBody>
      </p:sp>
      <p:graphicFrame>
        <p:nvGraphicFramePr>
          <p:cNvPr id="21" name="Content Placeholder 2">
            <a:extLst>
              <a:ext uri="{FF2B5EF4-FFF2-40B4-BE49-F238E27FC236}">
                <a16:creationId xmlns:a16="http://schemas.microsoft.com/office/drawing/2014/main" id="{BBF7EB30-1ED3-B7CC-0E89-4F0824560A48}"/>
              </a:ext>
            </a:extLst>
          </p:cNvPr>
          <p:cNvGraphicFramePr>
            <a:graphicFrameLocks noGrp="1"/>
          </p:cNvGraphicFramePr>
          <p:nvPr>
            <p:ph idx="1"/>
            <p:extLst>
              <p:ext uri="{D42A27DB-BD31-4B8C-83A1-F6EECF244321}">
                <p14:modId xmlns:p14="http://schemas.microsoft.com/office/powerpoint/2010/main" val="964948657"/>
              </p:ext>
            </p:extLst>
          </p:nvPr>
        </p:nvGraphicFramePr>
        <p:xfrm>
          <a:off x="5024846" y="1436914"/>
          <a:ext cx="7027817" cy="5250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18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E8F7-0C21-C1E7-7F7A-BC8A5525D0A1}"/>
              </a:ext>
            </a:extLst>
          </p:cNvPr>
          <p:cNvSpPr>
            <a:spLocks noGrp="1"/>
          </p:cNvSpPr>
          <p:nvPr>
            <p:ph type="title"/>
          </p:nvPr>
        </p:nvSpPr>
        <p:spPr/>
        <p:txBody>
          <a:bodyPr/>
          <a:lstStyle/>
          <a:p>
            <a:r>
              <a:rPr lang="en-US"/>
              <a:t>Summary of Findings</a:t>
            </a:r>
          </a:p>
        </p:txBody>
      </p:sp>
      <p:sp>
        <p:nvSpPr>
          <p:cNvPr id="3" name="Content Placeholder 2">
            <a:extLst>
              <a:ext uri="{FF2B5EF4-FFF2-40B4-BE49-F238E27FC236}">
                <a16:creationId xmlns:a16="http://schemas.microsoft.com/office/drawing/2014/main" id="{810EB4EC-61F0-E865-67CF-199AA84B016D}"/>
              </a:ext>
            </a:extLst>
          </p:cNvPr>
          <p:cNvSpPr>
            <a:spLocks noGrp="1"/>
          </p:cNvSpPr>
          <p:nvPr>
            <p:ph idx="1"/>
          </p:nvPr>
        </p:nvSpPr>
        <p:spPr/>
        <p:txBody>
          <a:bodyPr vert="horz" lIns="91440" tIns="45720" rIns="91440" bIns="45720" rtlCol="0" anchor="t">
            <a:normAutofit/>
          </a:bodyPr>
          <a:lstStyle/>
          <a:p>
            <a:r>
              <a:rPr lang="en-US" b="1">
                <a:ea typeface="+mn-lt"/>
                <a:cs typeface="+mn-lt"/>
              </a:rPr>
              <a:t>Revenue Diversification</a:t>
            </a:r>
            <a:r>
              <a:rPr lang="en-US">
                <a:ea typeface="+mn-lt"/>
                <a:cs typeface="+mn-lt"/>
              </a:rPr>
              <a:t>: Vail Resorts earns money from many different areas, including mountain services, lodging, and other activities. Lift tickets and condo rentals have been the biggest contributors to growth, showing the company’s strength in its main business.</a:t>
            </a:r>
          </a:p>
          <a:p>
            <a:r>
              <a:rPr lang="en-US">
                <a:ea typeface="+mn-lt"/>
                <a:cs typeface="+mn-lt"/>
              </a:rPr>
              <a:t>Revenue from dining and retail dropped during COVID-19 but quickly bounced back, showing the business is strong. </a:t>
            </a:r>
            <a:r>
              <a:rPr lang="en-US"/>
              <a:t>By generating income from different sources, Vail Resorts reduces risk and can adapt to changes. This will help them continue their long-term success.</a:t>
            </a:r>
          </a:p>
        </p:txBody>
      </p:sp>
    </p:spTree>
    <p:extLst>
      <p:ext uri="{BB962C8B-B14F-4D97-AF65-F5344CB8AC3E}">
        <p14:creationId xmlns:p14="http://schemas.microsoft.com/office/powerpoint/2010/main" val="145582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5"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hild on skis in the snow&#10;&#10;Description automatically generated">
            <a:extLst>
              <a:ext uri="{FF2B5EF4-FFF2-40B4-BE49-F238E27FC236}">
                <a16:creationId xmlns:a16="http://schemas.microsoft.com/office/drawing/2014/main" id="{06590EB8-A32A-EE7C-03EF-3EC8F3F997DA}"/>
              </a:ext>
            </a:extLst>
          </p:cNvPr>
          <p:cNvPicPr>
            <a:picLocks noChangeAspect="1"/>
          </p:cNvPicPr>
          <p:nvPr/>
        </p:nvPicPr>
        <p:blipFill>
          <a:blip r:embed="rId2"/>
          <a:srcRect t="14611" r="1" b="39235"/>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57"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EC98C-7116-38F1-6107-2E5E68365F56}"/>
              </a:ext>
            </a:extLst>
          </p:cNvPr>
          <p:cNvSpPr>
            <a:spLocks noGrp="1"/>
          </p:cNvSpPr>
          <p:nvPr>
            <p:ph type="title"/>
          </p:nvPr>
        </p:nvSpPr>
        <p:spPr>
          <a:xfrm>
            <a:off x="589558" y="1549597"/>
            <a:ext cx="4501057" cy="2483316"/>
          </a:xfrm>
        </p:spPr>
        <p:txBody>
          <a:bodyPr vert="horz" lIns="91440" tIns="45720" rIns="91440" bIns="45720" rtlCol="0" anchor="b">
            <a:normAutofit/>
          </a:bodyPr>
          <a:lstStyle/>
          <a:p>
            <a:r>
              <a:rPr lang="en-US" sz="4800">
                <a:solidFill>
                  <a:srgbClr val="FFFFFF"/>
                </a:solidFill>
              </a:rPr>
              <a:t>Questions?</a:t>
            </a:r>
          </a:p>
        </p:txBody>
      </p:sp>
      <p:cxnSp>
        <p:nvCxnSpPr>
          <p:cNvPr id="58" name="Straight Connector 57">
            <a:extLst>
              <a:ext uri="{FF2B5EF4-FFF2-40B4-BE49-F238E27FC236}">
                <a16:creationId xmlns:a16="http://schemas.microsoft.com/office/drawing/2014/main" id="{3816C099-0516-4486-BC06-E0DCD29DDF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64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AC2C9-AB95-2F8C-6A0E-0DC80718DDE9}"/>
              </a:ext>
            </a:extLst>
          </p:cNvPr>
          <p:cNvSpPr>
            <a:spLocks noGrp="1"/>
          </p:cNvSpPr>
          <p:nvPr>
            <p:ph type="title"/>
          </p:nvPr>
        </p:nvSpPr>
        <p:spPr/>
        <p:txBody>
          <a:bodyPr/>
          <a:lstStyle/>
          <a:p>
            <a:r>
              <a:rPr lang="en-US"/>
              <a:t>Sources</a:t>
            </a:r>
          </a:p>
        </p:txBody>
      </p:sp>
      <p:sp>
        <p:nvSpPr>
          <p:cNvPr id="3" name="Content Placeholder 2">
            <a:extLst>
              <a:ext uri="{FF2B5EF4-FFF2-40B4-BE49-F238E27FC236}">
                <a16:creationId xmlns:a16="http://schemas.microsoft.com/office/drawing/2014/main" id="{7F47020F-4F99-4284-7F11-41874F3AF58C}"/>
              </a:ext>
            </a:extLst>
          </p:cNvPr>
          <p:cNvSpPr>
            <a:spLocks noGrp="1"/>
          </p:cNvSpPr>
          <p:nvPr>
            <p:ph idx="1"/>
          </p:nvPr>
        </p:nvSpPr>
        <p:spPr>
          <a:xfrm>
            <a:off x="761799" y="2750126"/>
            <a:ext cx="10381205" cy="3938331"/>
          </a:xfrm>
        </p:spPr>
        <p:txBody>
          <a:bodyPr vert="horz" lIns="91440" tIns="45720" rIns="91440" bIns="45720" rtlCol="0" anchor="t">
            <a:normAutofit fontScale="92500"/>
          </a:bodyPr>
          <a:lstStyle/>
          <a:p>
            <a:r>
              <a:rPr lang="en-US">
                <a:hlinkClick r:id="rId2"/>
              </a:rPr>
              <a:t>https://investors.vailresorts.com</a:t>
            </a:r>
            <a:endParaRPr lang="en-US"/>
          </a:p>
          <a:p>
            <a:r>
              <a:rPr lang="en-US">
                <a:hlinkClick r:id="rId3"/>
              </a:rPr>
              <a:t>https://advantage.marketline.com/Company/Summary/vail-resorts-inc</a:t>
            </a:r>
            <a:endParaRPr lang="en-US"/>
          </a:p>
          <a:p>
            <a:r>
              <a:rPr lang="en-US">
                <a:hlinkClick r:id="rId4"/>
              </a:rPr>
              <a:t>https://www.mergentintellect.com/index.php/search/companyFinancials/796192243</a:t>
            </a:r>
            <a:endParaRPr lang="en-US"/>
          </a:p>
          <a:p>
            <a:r>
              <a:rPr lang="en-US">
                <a:hlinkClick r:id="rId5"/>
              </a:rPr>
              <a:t>https://quickfs.net/company/MTN:US</a:t>
            </a:r>
            <a:endParaRPr lang="en-US"/>
          </a:p>
          <a:p>
            <a:r>
              <a:rPr lang="en-US">
                <a:hlinkClick r:id="rId6"/>
              </a:rPr>
              <a:t>https://www.sec.gov/edgar/browse/?CIK=812011&amp;owner=exclude</a:t>
            </a:r>
            <a:endParaRPr lang="en-US"/>
          </a:p>
          <a:p>
            <a:r>
              <a:rPr lang="en-US">
                <a:ea typeface="+mn-lt"/>
                <a:cs typeface="+mn-lt"/>
                <a:hlinkClick r:id="rId7"/>
              </a:rPr>
              <a:t>https://www.bls.gov/cpi/tables/supplemental-files/historical-cpi-u-202312.pdf</a:t>
            </a:r>
            <a:r>
              <a:rPr lang="en-US">
                <a:ea typeface="+mn-lt"/>
                <a:cs typeface="+mn-lt"/>
              </a:rPr>
              <a:t> </a:t>
            </a:r>
            <a:endParaRPr lang="en-US"/>
          </a:p>
          <a:p>
            <a:r>
              <a:rPr lang="en-US">
                <a:ea typeface="+mn-lt"/>
                <a:cs typeface="+mn-lt"/>
                <a:hlinkClick r:id="rId8"/>
              </a:rPr>
              <a:t>https://ycharts.com/indicators/us_consumer_price_index</a:t>
            </a:r>
            <a:r>
              <a:rPr lang="en-US">
                <a:ea typeface="+mn-lt"/>
                <a:cs typeface="+mn-lt"/>
              </a:rPr>
              <a:t> </a:t>
            </a:r>
            <a:endParaRPr lang="en-US"/>
          </a:p>
          <a:p>
            <a:r>
              <a:rPr lang="en-US">
                <a:ea typeface="+mn-lt"/>
                <a:cs typeface="+mn-lt"/>
                <a:hlinkClick r:id="rId9"/>
              </a:rPr>
              <a:t>https://www.readyratios.com/sec/industry/79/</a:t>
            </a:r>
            <a:endParaRPr lang="en-US"/>
          </a:p>
          <a:p>
            <a:endParaRPr lang="en-US"/>
          </a:p>
          <a:p>
            <a:endParaRPr lang="en-US"/>
          </a:p>
        </p:txBody>
      </p:sp>
    </p:spTree>
    <p:extLst>
      <p:ext uri="{BB962C8B-B14F-4D97-AF65-F5344CB8AC3E}">
        <p14:creationId xmlns:p14="http://schemas.microsoft.com/office/powerpoint/2010/main" val="229340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06FB7-A2BE-BB4F-E199-444B1DDEF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252BB4-28E3-7098-2944-32C56C955936}"/>
              </a:ext>
            </a:extLst>
          </p:cNvPr>
          <p:cNvSpPr>
            <a:spLocks noGrp="1"/>
          </p:cNvSpPr>
          <p:nvPr>
            <p:ph type="title"/>
          </p:nvPr>
        </p:nvSpPr>
        <p:spPr>
          <a:xfrm>
            <a:off x="770510" y="323939"/>
            <a:ext cx="10380573" cy="784761"/>
          </a:xfrm>
        </p:spPr>
        <p:txBody>
          <a:bodyPr>
            <a:normAutofit/>
          </a:bodyPr>
          <a:lstStyle/>
          <a:p>
            <a:r>
              <a:rPr lang="en-US" sz="4000"/>
              <a:t>Overview – Global Footprint</a:t>
            </a:r>
          </a:p>
        </p:txBody>
      </p:sp>
      <p:pic>
        <p:nvPicPr>
          <p:cNvPr id="4" name="Picture 3">
            <a:extLst>
              <a:ext uri="{FF2B5EF4-FFF2-40B4-BE49-F238E27FC236}">
                <a16:creationId xmlns:a16="http://schemas.microsoft.com/office/drawing/2014/main" id="{0485C28A-63D6-22C0-ABE6-4B9AE361E915}"/>
              </a:ext>
            </a:extLst>
          </p:cNvPr>
          <p:cNvPicPr>
            <a:picLocks noChangeAspect="1"/>
          </p:cNvPicPr>
          <p:nvPr/>
        </p:nvPicPr>
        <p:blipFill>
          <a:blip r:embed="rId2"/>
          <a:srcRect l="3367" t="11620" r="5911" b="4193"/>
          <a:stretch/>
        </p:blipFill>
        <p:spPr>
          <a:xfrm>
            <a:off x="95794" y="1435839"/>
            <a:ext cx="11364686" cy="4871305"/>
          </a:xfrm>
          <a:prstGeom prst="rect">
            <a:avLst/>
          </a:prstGeom>
        </p:spPr>
      </p:pic>
    </p:spTree>
    <p:extLst>
      <p:ext uri="{BB962C8B-B14F-4D97-AF65-F5344CB8AC3E}">
        <p14:creationId xmlns:p14="http://schemas.microsoft.com/office/powerpoint/2010/main" val="1548031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F33B-0CEE-5EA7-0A22-FEF3802369D5}"/>
              </a:ext>
            </a:extLst>
          </p:cNvPr>
          <p:cNvSpPr>
            <a:spLocks noGrp="1"/>
          </p:cNvSpPr>
          <p:nvPr>
            <p:ph type="title"/>
          </p:nvPr>
        </p:nvSpPr>
        <p:spPr>
          <a:xfrm>
            <a:off x="4847422" y="249382"/>
            <a:ext cx="7344578" cy="1432273"/>
          </a:xfrm>
        </p:spPr>
        <p:txBody>
          <a:bodyPr>
            <a:normAutofit/>
          </a:bodyPr>
          <a:lstStyle/>
          <a:p>
            <a:pPr algn="ctr"/>
            <a:r>
              <a:rPr lang="en-US" sz="4000"/>
              <a:t>Identify the Questions</a:t>
            </a:r>
          </a:p>
        </p:txBody>
      </p:sp>
      <p:sp>
        <p:nvSpPr>
          <p:cNvPr id="3" name="Content Placeholder 2">
            <a:extLst>
              <a:ext uri="{FF2B5EF4-FFF2-40B4-BE49-F238E27FC236}">
                <a16:creationId xmlns:a16="http://schemas.microsoft.com/office/drawing/2014/main" id="{4E3DF5CA-53CA-5BA5-095E-934FAA505597}"/>
              </a:ext>
            </a:extLst>
          </p:cNvPr>
          <p:cNvSpPr>
            <a:spLocks noGrp="1"/>
          </p:cNvSpPr>
          <p:nvPr>
            <p:ph idx="1"/>
          </p:nvPr>
        </p:nvSpPr>
        <p:spPr>
          <a:xfrm>
            <a:off x="4937760" y="1681654"/>
            <a:ext cx="7254240" cy="5176345"/>
          </a:xfrm>
        </p:spPr>
        <p:txBody>
          <a:bodyPr vert="horz" lIns="91440" tIns="45720" rIns="91440" bIns="45720" rtlCol="0" anchor="t">
            <a:normAutofit/>
          </a:bodyPr>
          <a:lstStyle/>
          <a:p>
            <a:pPr>
              <a:spcBef>
                <a:spcPts val="900"/>
              </a:spcBef>
            </a:pPr>
            <a:r>
              <a:rPr lang="en-US" b="1">
                <a:solidFill>
                  <a:srgbClr val="0E0E0E"/>
                </a:solidFill>
                <a:latin typeface=".AppleSystemUIFont"/>
              </a:rPr>
              <a:t>1) Revenue Diversification</a:t>
            </a:r>
          </a:p>
          <a:p>
            <a:pPr marL="571500" lvl="1" indent="-342900">
              <a:spcBef>
                <a:spcPts val="900"/>
              </a:spcBef>
              <a:buFont typeface="Arial" panose="020B0604020202020204" pitchFamily="34" charset="0"/>
              <a:buChar char="•"/>
            </a:pPr>
            <a:r>
              <a:rPr lang="en-US">
                <a:solidFill>
                  <a:srgbClr val="0E0E0E"/>
                </a:solidFill>
                <a:effectLst/>
                <a:latin typeface=".AppleSystemUIFont"/>
              </a:rPr>
              <a:t>How diversified is Vail Resorts’ revenue across its business segments (lift tickets, lodging, retail, dining)?</a:t>
            </a:r>
          </a:p>
          <a:p>
            <a:pPr marL="571500" lvl="1" indent="-342900">
              <a:spcBef>
                <a:spcPts val="900"/>
              </a:spcBef>
              <a:buFont typeface="Arial" panose="020B0604020202020204" pitchFamily="34" charset="0"/>
              <a:buChar char="•"/>
            </a:pPr>
            <a:r>
              <a:rPr lang="en-US">
                <a:solidFill>
                  <a:srgbClr val="0E0E0E"/>
                </a:solidFill>
                <a:effectLst/>
                <a:latin typeface=".AppleSystemUIFont"/>
              </a:rPr>
              <a:t>Are some segments growing faster than others, and how does this affect overall financial stability?</a:t>
            </a:r>
          </a:p>
          <a:p>
            <a:pPr>
              <a:spcBef>
                <a:spcPts val="900"/>
              </a:spcBef>
            </a:pPr>
            <a:r>
              <a:rPr lang="en-US" b="1">
                <a:solidFill>
                  <a:srgbClr val="0E0E0E"/>
                </a:solidFill>
                <a:effectLst/>
                <a:latin typeface=".AppleSystemUIFont"/>
              </a:rPr>
              <a:t>2) Effective Ticket Price vs. </a:t>
            </a:r>
            <a:r>
              <a:rPr lang="en-US" b="1">
                <a:solidFill>
                  <a:srgbClr val="0E0E0E"/>
                </a:solidFill>
                <a:latin typeface=".AppleSystemUIFont"/>
              </a:rPr>
              <a:t>Inflation &amp; Skier visits</a:t>
            </a:r>
            <a:endParaRPr lang="en-US" b="1">
              <a:solidFill>
                <a:srgbClr val="0E0E0E"/>
              </a:solidFill>
              <a:effectLst/>
              <a:latin typeface=".AppleSystemUIFont"/>
            </a:endParaRPr>
          </a:p>
          <a:p>
            <a:pPr marL="571500" lvl="1" indent="-342900">
              <a:spcBef>
                <a:spcPts val="900"/>
              </a:spcBef>
              <a:buFont typeface="Arial" panose="020B0604020202020204" pitchFamily="34" charset="0"/>
              <a:buChar char="•"/>
            </a:pPr>
            <a:r>
              <a:rPr lang="en-US">
                <a:solidFill>
                  <a:srgbClr val="0E0E0E"/>
                </a:solidFill>
                <a:effectLst/>
                <a:latin typeface=".AppleSystemUIFont"/>
              </a:rPr>
              <a:t>Is the increase in effective ticket price outpacing inflation?</a:t>
            </a:r>
          </a:p>
          <a:p>
            <a:pPr marL="571500" lvl="1" indent="-342900">
              <a:spcBef>
                <a:spcPts val="900"/>
              </a:spcBef>
              <a:buFont typeface="Arial" panose="020B0604020202020204" pitchFamily="34" charset="0"/>
              <a:buChar char="•"/>
            </a:pPr>
            <a:r>
              <a:rPr lang="en-US">
                <a:solidFill>
                  <a:srgbClr val="0E0E0E"/>
                </a:solidFill>
                <a:effectLst/>
                <a:latin typeface=".AppleSystemUIFont"/>
              </a:rPr>
              <a:t>How does this affect skier visits and overall customer accessibility?</a:t>
            </a:r>
          </a:p>
          <a:p>
            <a:pPr>
              <a:spcBef>
                <a:spcPts val="900"/>
              </a:spcBef>
            </a:pPr>
            <a:r>
              <a:rPr lang="en-US" b="1">
                <a:solidFill>
                  <a:srgbClr val="0E0E0E"/>
                </a:solidFill>
                <a:latin typeface=".AppleSystemUIFont"/>
              </a:rPr>
              <a:t>3) Capital Expenditures &amp; ROI</a:t>
            </a:r>
          </a:p>
          <a:p>
            <a:pPr marL="571500" lvl="1" indent="-342900">
              <a:spcBef>
                <a:spcPts val="900"/>
              </a:spcBef>
              <a:buFont typeface="Arial" panose="020B0604020202020204" pitchFamily="34" charset="0"/>
              <a:buChar char="•"/>
            </a:pPr>
            <a:r>
              <a:rPr lang="en-US">
                <a:solidFill>
                  <a:srgbClr val="0E0E0E"/>
                </a:solidFill>
                <a:effectLst/>
                <a:latin typeface=".AppleSystemUIFont"/>
              </a:rPr>
              <a:t>Are Vail Resorts’ capital investments (e.g., new lifts, snowmaking equipment) generating sufficient returns?</a:t>
            </a:r>
          </a:p>
          <a:p>
            <a:endParaRPr lang="en-US">
              <a:highlight>
                <a:srgbClr val="FFFF00"/>
              </a:highlight>
            </a:endParaRPr>
          </a:p>
          <a:p>
            <a:endParaRPr lang="en-US"/>
          </a:p>
        </p:txBody>
      </p:sp>
      <p:pic>
        <p:nvPicPr>
          <p:cNvPr id="4" name="Picture 3">
            <a:extLst>
              <a:ext uri="{FF2B5EF4-FFF2-40B4-BE49-F238E27FC236}">
                <a16:creationId xmlns:a16="http://schemas.microsoft.com/office/drawing/2014/main" id="{C8C8EFEA-782A-3AD7-A823-752F347A0912}"/>
              </a:ext>
            </a:extLst>
          </p:cNvPr>
          <p:cNvPicPr>
            <a:picLocks noChangeAspect="1"/>
          </p:cNvPicPr>
          <p:nvPr/>
        </p:nvPicPr>
        <p:blipFill>
          <a:blip r:embed="rId2"/>
          <a:srcRect l="24581"/>
          <a:stretch/>
        </p:blipFill>
        <p:spPr>
          <a:xfrm>
            <a:off x="0" y="0"/>
            <a:ext cx="4847422" cy="6858000"/>
          </a:xfrm>
          <a:prstGeom prst="rect">
            <a:avLst/>
          </a:prstGeom>
        </p:spPr>
      </p:pic>
    </p:spTree>
    <p:extLst>
      <p:ext uri="{BB962C8B-B14F-4D97-AF65-F5344CB8AC3E}">
        <p14:creationId xmlns:p14="http://schemas.microsoft.com/office/powerpoint/2010/main" val="3311223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85C991-E5C2-D2DA-ABCA-0D9FED7A2DB8}"/>
            </a:ext>
          </a:extLst>
        </p:cNvPr>
        <p:cNvGrpSpPr/>
        <p:nvPr/>
      </p:nvGrpSpPr>
      <p:grpSpPr>
        <a:xfrm>
          <a:off x="0" y="0"/>
          <a:ext cx="0" cy="0"/>
          <a:chOff x="0" y="0"/>
          <a:chExt cx="0" cy="0"/>
        </a:xfrm>
      </p:grpSpPr>
      <p:sp useBgFill="1">
        <p:nvSpPr>
          <p:cNvPr id="44"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1F0CD3-12AF-02CD-E4FA-4CDAEACF7F88}"/>
              </a:ext>
            </a:extLst>
          </p:cNvPr>
          <p:cNvSpPr>
            <a:spLocks noGrp="1"/>
          </p:cNvSpPr>
          <p:nvPr>
            <p:ph type="title"/>
          </p:nvPr>
        </p:nvSpPr>
        <p:spPr>
          <a:xfrm>
            <a:off x="761802" y="858982"/>
            <a:ext cx="3451060" cy="5152933"/>
          </a:xfrm>
        </p:spPr>
        <p:txBody>
          <a:bodyPr>
            <a:normAutofit/>
          </a:bodyPr>
          <a:lstStyle/>
          <a:p>
            <a:r>
              <a:rPr lang="en-US"/>
              <a:t>Hypotheses</a:t>
            </a:r>
          </a:p>
        </p:txBody>
      </p:sp>
      <p:sp useBgFill="1">
        <p:nvSpPr>
          <p:cNvPr id="45" name="Rectangle 44">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7" name="Content Placeholder 2">
            <a:extLst>
              <a:ext uri="{FF2B5EF4-FFF2-40B4-BE49-F238E27FC236}">
                <a16:creationId xmlns:a16="http://schemas.microsoft.com/office/drawing/2014/main" id="{9D56426F-D34F-4151-C6A0-AAC14102F535}"/>
              </a:ext>
            </a:extLst>
          </p:cNvPr>
          <p:cNvGraphicFramePr>
            <a:graphicFrameLocks noGrp="1"/>
          </p:cNvGraphicFramePr>
          <p:nvPr>
            <p:ph idx="1"/>
            <p:extLst>
              <p:ext uri="{D42A27DB-BD31-4B8C-83A1-F6EECF244321}">
                <p14:modId xmlns:p14="http://schemas.microsoft.com/office/powerpoint/2010/main" val="555377146"/>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4081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041C5-10D8-35C8-FF33-B45F2491F755}"/>
              </a:ext>
            </a:extLst>
          </p:cNvPr>
          <p:cNvSpPr>
            <a:spLocks noGrp="1"/>
          </p:cNvSpPr>
          <p:nvPr>
            <p:ph type="title"/>
          </p:nvPr>
        </p:nvSpPr>
        <p:spPr>
          <a:xfrm>
            <a:off x="589558" y="293428"/>
            <a:ext cx="5474257" cy="1235225"/>
          </a:xfrm>
        </p:spPr>
        <p:txBody>
          <a:bodyPr vert="horz" lIns="91440" tIns="45720" rIns="91440" bIns="45720" rtlCol="0" anchor="ctr">
            <a:normAutofit/>
          </a:bodyPr>
          <a:lstStyle/>
          <a:p>
            <a:r>
              <a:rPr lang="en-US" sz="3600"/>
              <a:t>Horizontal &amp; Vertical Analysis</a:t>
            </a:r>
          </a:p>
        </p:txBody>
      </p:sp>
      <p:cxnSp>
        <p:nvCxnSpPr>
          <p:cNvPr id="16" name="Straight Connector 15">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17A9624-5122-577D-9AC7-083CA7386D86}"/>
              </a:ext>
            </a:extLst>
          </p:cNvPr>
          <p:cNvPicPr>
            <a:picLocks noChangeAspect="1"/>
          </p:cNvPicPr>
          <p:nvPr/>
        </p:nvPicPr>
        <p:blipFill>
          <a:blip r:embed="rId3"/>
          <a:stretch>
            <a:fillRect/>
          </a:stretch>
        </p:blipFill>
        <p:spPr>
          <a:xfrm>
            <a:off x="437445" y="2679515"/>
            <a:ext cx="11317112" cy="3559192"/>
          </a:xfrm>
          <a:prstGeom prst="rect">
            <a:avLst/>
          </a:prstGeom>
        </p:spPr>
      </p:pic>
    </p:spTree>
    <p:extLst>
      <p:ext uri="{BB962C8B-B14F-4D97-AF65-F5344CB8AC3E}">
        <p14:creationId xmlns:p14="http://schemas.microsoft.com/office/powerpoint/2010/main" val="2821496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playing in the snow">
            <a:extLst>
              <a:ext uri="{FF2B5EF4-FFF2-40B4-BE49-F238E27FC236}">
                <a16:creationId xmlns:a16="http://schemas.microsoft.com/office/drawing/2014/main" id="{1ADD71D8-6917-9B8D-FBAF-623ECD3E5468}"/>
              </a:ext>
            </a:extLst>
          </p:cNvPr>
          <p:cNvPicPr>
            <a:picLocks noChangeAspect="1"/>
          </p:cNvPicPr>
          <p:nvPr/>
        </p:nvPicPr>
        <p:blipFill>
          <a:blip r:embed="rId3"/>
          <a:srcRect l="38732" r="14279"/>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CE17C-5828-3A70-71DA-D9E70B6A6CD3}"/>
              </a:ext>
            </a:extLst>
          </p:cNvPr>
          <p:cNvSpPr>
            <a:spLocks noGrp="1"/>
          </p:cNvSpPr>
          <p:nvPr>
            <p:ph type="title"/>
          </p:nvPr>
        </p:nvSpPr>
        <p:spPr>
          <a:xfrm>
            <a:off x="4844749" y="-298"/>
            <a:ext cx="7347251" cy="1334278"/>
          </a:xfrm>
        </p:spPr>
        <p:txBody>
          <a:bodyPr>
            <a:normAutofit/>
          </a:bodyPr>
          <a:lstStyle/>
          <a:p>
            <a:pPr algn="ctr"/>
            <a:r>
              <a:rPr lang="en-US" sz="4000"/>
              <a:t>Master the Data</a:t>
            </a:r>
            <a:endParaRPr lang="en-US"/>
          </a:p>
        </p:txBody>
      </p:sp>
      <p:sp>
        <p:nvSpPr>
          <p:cNvPr id="3" name="Content Placeholder 2">
            <a:extLst>
              <a:ext uri="{FF2B5EF4-FFF2-40B4-BE49-F238E27FC236}">
                <a16:creationId xmlns:a16="http://schemas.microsoft.com/office/drawing/2014/main" id="{4D2EAA1F-8D58-0C7D-A5C9-0F2ECEAB289C}"/>
              </a:ext>
            </a:extLst>
          </p:cNvPr>
          <p:cNvSpPr>
            <a:spLocks noGrp="1"/>
          </p:cNvSpPr>
          <p:nvPr>
            <p:ph idx="1"/>
          </p:nvPr>
        </p:nvSpPr>
        <p:spPr>
          <a:xfrm>
            <a:off x="4844749" y="1333980"/>
            <a:ext cx="7095512" cy="5524020"/>
          </a:xfrm>
        </p:spPr>
        <p:txBody>
          <a:bodyPr vert="horz" lIns="91440" tIns="45720" rIns="91440" bIns="45720" rtlCol="0" anchor="t">
            <a:noAutofit/>
          </a:bodyPr>
          <a:lstStyle/>
          <a:p>
            <a:pPr>
              <a:lnSpc>
                <a:spcPct val="100000"/>
              </a:lnSpc>
              <a:spcBef>
                <a:spcPts val="900"/>
              </a:spcBef>
            </a:pPr>
            <a:r>
              <a:rPr lang="en-US" sz="2000" b="1">
                <a:effectLst/>
                <a:latin typeface=".AppleSystemUIFont"/>
              </a:rPr>
              <a:t>1) Revenue Diversification</a:t>
            </a:r>
          </a:p>
          <a:p>
            <a:pPr>
              <a:lnSpc>
                <a:spcPct val="100000"/>
              </a:lnSpc>
              <a:spcBef>
                <a:spcPts val="900"/>
              </a:spcBef>
            </a:pPr>
            <a:r>
              <a:rPr lang="en-US" sz="2000" b="1">
                <a:effectLst/>
                <a:latin typeface=".AppleSystemUIFont"/>
              </a:rPr>
              <a:t>Source</a:t>
            </a:r>
            <a:r>
              <a:rPr lang="en-US" sz="2000">
                <a:effectLst/>
                <a:latin typeface=".AppleSystemUIFont"/>
              </a:rPr>
              <a:t>: Vail Resorts’ 10-K filings (segment reporting sections).</a:t>
            </a:r>
          </a:p>
          <a:p>
            <a:pPr>
              <a:lnSpc>
                <a:spcPct val="100000"/>
              </a:lnSpc>
              <a:spcBef>
                <a:spcPts val="900"/>
              </a:spcBef>
            </a:pPr>
            <a:r>
              <a:rPr lang="en-US" sz="2000" b="1">
                <a:effectLst/>
                <a:latin typeface=".AppleSystemUIFont"/>
              </a:rPr>
              <a:t>Key Metrics</a:t>
            </a:r>
            <a:r>
              <a:rPr lang="en-US" sz="2000">
                <a:effectLst/>
                <a:latin typeface=".AppleSystemUIFont"/>
              </a:rPr>
              <a:t>: Revenue by segment, total revenue, and percentage contribution of each segment over time.</a:t>
            </a:r>
          </a:p>
          <a:p>
            <a:pPr>
              <a:lnSpc>
                <a:spcPct val="100000"/>
              </a:lnSpc>
              <a:spcBef>
                <a:spcPts val="900"/>
              </a:spcBef>
            </a:pPr>
            <a:r>
              <a:rPr lang="en-US" sz="2000" b="1">
                <a:latin typeface=".AppleSystemUIFont"/>
              </a:rPr>
              <a:t>2) Effective Ticket Price vs. Inflation &amp; Total Skier Visits</a:t>
            </a:r>
            <a:endParaRPr lang="en-US" sz="2000" b="1">
              <a:effectLst/>
              <a:latin typeface=".AppleSystemUIFont"/>
            </a:endParaRPr>
          </a:p>
          <a:p>
            <a:pPr>
              <a:lnSpc>
                <a:spcPct val="100000"/>
              </a:lnSpc>
              <a:spcBef>
                <a:spcPts val="900"/>
              </a:spcBef>
            </a:pPr>
            <a:r>
              <a:rPr lang="en-US" sz="2000" b="1">
                <a:effectLst/>
                <a:latin typeface=".AppleSystemUIFont"/>
              </a:rPr>
              <a:t>Source</a:t>
            </a:r>
            <a:r>
              <a:rPr lang="en-US" sz="2000">
                <a:effectLst/>
                <a:latin typeface=".AppleSystemUIFont"/>
              </a:rPr>
              <a:t>: Lift ticket revenue and skier visits from 10-K filings</a:t>
            </a:r>
            <a:r>
              <a:rPr lang="en-US" sz="2000">
                <a:latin typeface=".AppleSystemUIFont"/>
              </a:rPr>
              <a:t>; historical inflation data (CPI)</a:t>
            </a:r>
            <a:endParaRPr lang="en-US" sz="2000">
              <a:effectLst/>
              <a:latin typeface=".AppleSystemUIFont"/>
            </a:endParaRPr>
          </a:p>
          <a:p>
            <a:pPr>
              <a:lnSpc>
                <a:spcPct val="100000"/>
              </a:lnSpc>
              <a:spcBef>
                <a:spcPts val="900"/>
              </a:spcBef>
            </a:pPr>
            <a:r>
              <a:rPr lang="en-US" sz="2000" b="1">
                <a:effectLst/>
                <a:latin typeface=".AppleSystemUIFont"/>
              </a:rPr>
              <a:t>Key Metrics</a:t>
            </a:r>
            <a:r>
              <a:rPr lang="en-US" sz="2000">
                <a:effectLst/>
                <a:latin typeface=".AppleSystemUIFont"/>
              </a:rPr>
              <a:t>: Effective ticket price (revenue ÷ skier visits</a:t>
            </a:r>
            <a:r>
              <a:rPr lang="en-US" sz="2000">
                <a:latin typeface=".AppleSystemUIFont"/>
              </a:rPr>
              <a:t>), inflation adjusted ticket price, and skier</a:t>
            </a:r>
            <a:r>
              <a:rPr lang="en-US" sz="2000">
                <a:effectLst/>
                <a:latin typeface=".AppleSystemUIFont"/>
              </a:rPr>
              <a:t> visit trends.</a:t>
            </a:r>
          </a:p>
          <a:p>
            <a:pPr>
              <a:lnSpc>
                <a:spcPct val="100000"/>
              </a:lnSpc>
              <a:spcBef>
                <a:spcPts val="900"/>
              </a:spcBef>
            </a:pPr>
            <a:r>
              <a:rPr lang="en-US" sz="2000" b="1">
                <a:effectLst/>
                <a:latin typeface=".AppleSystemUIFont"/>
              </a:rPr>
              <a:t>3) Capital Expenditure &amp; ROI</a:t>
            </a:r>
          </a:p>
          <a:p>
            <a:pPr>
              <a:lnSpc>
                <a:spcPct val="100000"/>
              </a:lnSpc>
              <a:spcBef>
                <a:spcPts val="900"/>
              </a:spcBef>
            </a:pPr>
            <a:r>
              <a:rPr lang="en-US" sz="2000" b="1">
                <a:effectLst/>
                <a:latin typeface=".AppleSystemUIFont"/>
              </a:rPr>
              <a:t>Source</a:t>
            </a:r>
            <a:r>
              <a:rPr lang="en-US" sz="2000">
                <a:effectLst/>
                <a:latin typeface=".AppleSystemUIFont"/>
              </a:rPr>
              <a:t>: Capital expenditure figures from cash flow statements, revenue, and skier visits. </a:t>
            </a:r>
          </a:p>
          <a:p>
            <a:pPr>
              <a:lnSpc>
                <a:spcPct val="100000"/>
              </a:lnSpc>
              <a:spcBef>
                <a:spcPts val="900"/>
              </a:spcBef>
            </a:pPr>
            <a:r>
              <a:rPr lang="en-US" sz="2000" b="1">
                <a:effectLst/>
                <a:latin typeface=".AppleSystemUIFont"/>
              </a:rPr>
              <a:t>Key Metrics</a:t>
            </a:r>
            <a:r>
              <a:rPr lang="en-US" sz="2000">
                <a:effectLst/>
                <a:latin typeface=".AppleSystemUIFont"/>
              </a:rPr>
              <a:t>: Capital expenditure, revenue change per dollar of investment, skier visit changes.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862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76113E-38A6-9B97-2320-013E57D60689}"/>
              </a:ext>
            </a:extLst>
          </p:cNvPr>
          <p:cNvSpPr>
            <a:spLocks noGrp="1"/>
          </p:cNvSpPr>
          <p:nvPr>
            <p:ph type="title"/>
          </p:nvPr>
        </p:nvSpPr>
        <p:spPr>
          <a:xfrm>
            <a:off x="762000" y="476029"/>
            <a:ext cx="9589765" cy="1432273"/>
          </a:xfrm>
        </p:spPr>
        <p:txBody>
          <a:bodyPr>
            <a:normAutofit/>
          </a:bodyPr>
          <a:lstStyle/>
          <a:p>
            <a:r>
              <a:rPr lang="en-US"/>
              <a:t>Perform Test Plan</a:t>
            </a:r>
          </a:p>
        </p:txBody>
      </p:sp>
      <p:cxnSp>
        <p:nvCxnSpPr>
          <p:cNvPr id="19" name="Straight Connector 18">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2">
            <a:extLst>
              <a:ext uri="{FF2B5EF4-FFF2-40B4-BE49-F238E27FC236}">
                <a16:creationId xmlns:a16="http://schemas.microsoft.com/office/drawing/2014/main" id="{F75B73D1-56E0-B471-42D8-E609157B2139}"/>
              </a:ext>
            </a:extLst>
          </p:cNvPr>
          <p:cNvGraphicFramePr>
            <a:graphicFrameLocks noGrp="1"/>
          </p:cNvGraphicFramePr>
          <p:nvPr>
            <p:ph idx="1"/>
            <p:extLst>
              <p:ext uri="{D42A27DB-BD31-4B8C-83A1-F6EECF244321}">
                <p14:modId xmlns:p14="http://schemas.microsoft.com/office/powerpoint/2010/main" val="4162583794"/>
              </p:ext>
            </p:extLst>
          </p:nvPr>
        </p:nvGraphicFramePr>
        <p:xfrm>
          <a:off x="569976" y="2749550"/>
          <a:ext cx="10906149" cy="3632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7454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2F3F7-8D0B-3023-4F1C-E2742166539A}"/>
              </a:ext>
            </a:extLst>
          </p:cNvPr>
          <p:cNvSpPr>
            <a:spLocks noGrp="1"/>
          </p:cNvSpPr>
          <p:nvPr>
            <p:ph type="title"/>
          </p:nvPr>
        </p:nvSpPr>
        <p:spPr>
          <a:xfrm>
            <a:off x="761802" y="858982"/>
            <a:ext cx="3451060" cy="5152933"/>
          </a:xfrm>
        </p:spPr>
        <p:txBody>
          <a:bodyPr>
            <a:normAutofit/>
          </a:bodyPr>
          <a:lstStyle/>
          <a:p>
            <a:r>
              <a:rPr lang="en-US"/>
              <a:t>Address and Refine Results</a:t>
            </a:r>
          </a:p>
        </p:txBody>
      </p:sp>
      <p:sp useBgFill="1">
        <p:nvSpPr>
          <p:cNvPr id="7" name="Rectangle 6">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6B6463E4-9CFE-DBD4-5F72-E0F4FFECF07E}"/>
              </a:ext>
            </a:extLst>
          </p:cNvPr>
          <p:cNvGraphicFramePr>
            <a:graphicFrameLocks noGrp="1"/>
          </p:cNvGraphicFramePr>
          <p:nvPr>
            <p:ph idx="1"/>
            <p:extLst>
              <p:ext uri="{D42A27DB-BD31-4B8C-83A1-F6EECF244321}">
                <p14:modId xmlns:p14="http://schemas.microsoft.com/office/powerpoint/2010/main" val="1787513828"/>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0716583"/>
      </p:ext>
    </p:extLst>
  </p:cSld>
  <p:clrMapOvr>
    <a:masterClrMapping/>
  </p:clrMapOvr>
</p:sld>
</file>

<file path=ppt/theme/theme1.xml><?xml version="1.0" encoding="utf-8"?>
<a:theme xmlns:a="http://schemas.openxmlformats.org/drawingml/2006/main" name="BevelVTI">
  <a:themeElements>
    <a:clrScheme name="AnalogousFromRegularSeedRightStep">
      <a:dk1>
        <a:srgbClr val="000000"/>
      </a:dk1>
      <a:lt1>
        <a:srgbClr val="FFFFFF"/>
      </a:lt1>
      <a:dk2>
        <a:srgbClr val="28311C"/>
      </a:dk2>
      <a:lt2>
        <a:srgbClr val="F0F2F3"/>
      </a:lt2>
      <a:accent1>
        <a:srgbClr val="C3904D"/>
      </a:accent1>
      <a:accent2>
        <a:srgbClr val="A7A537"/>
      </a:accent2>
      <a:accent3>
        <a:srgbClr val="84AE44"/>
      </a:accent3>
      <a:accent4>
        <a:srgbClr val="50B13B"/>
      </a:accent4>
      <a:accent5>
        <a:srgbClr val="47B661"/>
      </a:accent5>
      <a:accent6>
        <a:srgbClr val="3BB188"/>
      </a:accent6>
      <a:hlink>
        <a:srgbClr val="4279C0"/>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7fdaf1-5d67-4fea-9f5b-d022acbf7c61">
      <Terms xmlns="http://schemas.microsoft.com/office/infopath/2007/PartnerControls"/>
    </lcf76f155ced4ddcb4097134ff3c332f>
    <TaxCatchAll xmlns="af57fe6c-00d9-4a92-9609-31a531a169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099354BB01B646869706CA9811FFA7" ma:contentTypeVersion="11" ma:contentTypeDescription="Create a new document." ma:contentTypeScope="" ma:versionID="3ebce747675e8e418cb8f5d191ae5d28">
  <xsd:schema xmlns:xsd="http://www.w3.org/2001/XMLSchema" xmlns:xs="http://www.w3.org/2001/XMLSchema" xmlns:p="http://schemas.microsoft.com/office/2006/metadata/properties" xmlns:ns2="b27fdaf1-5d67-4fea-9f5b-d022acbf7c61" xmlns:ns3="af57fe6c-00d9-4a92-9609-31a531a169e2" targetNamespace="http://schemas.microsoft.com/office/2006/metadata/properties" ma:root="true" ma:fieldsID="9b3de55d308c7a646c343d2806719da3" ns2:_="" ns3:_="">
    <xsd:import namespace="b27fdaf1-5d67-4fea-9f5b-d022acbf7c61"/>
    <xsd:import namespace="af57fe6c-00d9-4a92-9609-31a531a169e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7fdaf1-5d67-4fea-9f5b-d022acbf7c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34dd798-54fc-4a98-a97f-5b734a12fa2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57fe6c-00d9-4a92-9609-31a531a169e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7117495-49d3-4c14-8c11-b734562c385b}" ma:internalName="TaxCatchAll" ma:showField="CatchAllData" ma:web="af57fe6c-00d9-4a92-9609-31a531a169e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8FA6C-69A5-4854-A171-3C650C6BEBD8}">
  <ds:schemaRefs>
    <ds:schemaRef ds:uri="af57fe6c-00d9-4a92-9609-31a531a169e2"/>
    <ds:schemaRef ds:uri="b27fdaf1-5d67-4fea-9f5b-d022acbf7c6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879B84-1D26-4215-B1B3-936D063D23B1}">
  <ds:schemaRefs>
    <ds:schemaRef ds:uri="af57fe6c-00d9-4a92-9609-31a531a169e2"/>
    <ds:schemaRef ds:uri="b27fdaf1-5d67-4fea-9f5b-d022acbf7c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0BFA2E3-4DA5-4494-B16B-9E4AA8F303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8</Notes>
  <HiddenSlides>4</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BevelVTI</vt:lpstr>
      <vt:lpstr>Company Analysis Vail Resorts Inc </vt:lpstr>
      <vt:lpstr>Company Overview Vail Resorts Inc.</vt:lpstr>
      <vt:lpstr>Overview – Global Footprint</vt:lpstr>
      <vt:lpstr>Identify the Questions</vt:lpstr>
      <vt:lpstr>Hypotheses</vt:lpstr>
      <vt:lpstr>Horizontal &amp; Vertical Analysis</vt:lpstr>
      <vt:lpstr>Master the Data</vt:lpstr>
      <vt:lpstr>Perform Test Plan</vt:lpstr>
      <vt:lpstr>Address and Refine Results</vt:lpstr>
      <vt:lpstr>Communicate Insights</vt:lpstr>
      <vt:lpstr>Revenue Diversification</vt:lpstr>
      <vt:lpstr>Revenue Diversification</vt:lpstr>
      <vt:lpstr>Revenue Diversification</vt:lpstr>
      <vt:lpstr>Revenue Trends and Performance Across Segments (2013-2023)</vt:lpstr>
      <vt:lpstr>Effective Ticket Price vs Skier Visits</vt:lpstr>
      <vt:lpstr>Effective Ticket Price vs Inflation</vt:lpstr>
      <vt:lpstr>Capital Expenditures &amp; ROI</vt:lpstr>
      <vt:lpstr>Capital Expenditures &amp; ROI</vt:lpstr>
      <vt:lpstr>Track Outcomes</vt:lpstr>
      <vt:lpstr>Summary of Findings</vt:lpstr>
      <vt:lpstr>Questions?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Bitwinski</dc:creator>
  <cp:revision>5</cp:revision>
  <dcterms:created xsi:type="dcterms:W3CDTF">2024-12-08T17:01:42Z</dcterms:created>
  <dcterms:modified xsi:type="dcterms:W3CDTF">2025-02-21T00:33:05Z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0x01010089099354BB01B646869706CA9811FFA7</vt:lpwstr>
  </property>
  <property fmtid="{D5CDD505-2E9C-101B-9397-08002B2CF9AE}" pid="3" name="MediaServiceImageTags">
    <vt:lpwstr/>
  </property>
</Properties>
</file>